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9" r:id="rId3"/>
    <p:sldId id="302" r:id="rId4"/>
    <p:sldId id="296" r:id="rId5"/>
    <p:sldId id="304" r:id="rId6"/>
    <p:sldId id="345" r:id="rId7"/>
    <p:sldId id="303" r:id="rId8"/>
    <p:sldId id="328" r:id="rId9"/>
    <p:sldId id="314" r:id="rId10"/>
    <p:sldId id="316" r:id="rId11"/>
    <p:sldId id="317" r:id="rId12"/>
    <p:sldId id="312" r:id="rId13"/>
    <p:sldId id="310" r:id="rId14"/>
    <p:sldId id="311" r:id="rId15"/>
    <p:sldId id="309" r:id="rId16"/>
    <p:sldId id="307" r:id="rId17"/>
    <p:sldId id="300" r:id="rId18"/>
    <p:sldId id="301" r:id="rId19"/>
    <p:sldId id="306" r:id="rId20"/>
    <p:sldId id="318" r:id="rId21"/>
    <p:sldId id="319" r:id="rId22"/>
    <p:sldId id="321" r:id="rId23"/>
    <p:sldId id="320" r:id="rId24"/>
    <p:sldId id="332" r:id="rId25"/>
    <p:sldId id="324" r:id="rId26"/>
    <p:sldId id="322" r:id="rId27"/>
    <p:sldId id="305" r:id="rId28"/>
    <p:sldId id="327" r:id="rId29"/>
    <p:sldId id="336" r:id="rId30"/>
    <p:sldId id="329" r:id="rId31"/>
    <p:sldId id="330" r:id="rId32"/>
    <p:sldId id="323" r:id="rId33"/>
    <p:sldId id="342" r:id="rId34"/>
    <p:sldId id="344" r:id="rId35"/>
    <p:sldId id="333" r:id="rId36"/>
    <p:sldId id="335" r:id="rId37"/>
    <p:sldId id="337" r:id="rId38"/>
    <p:sldId id="348" r:id="rId39"/>
    <p:sldId id="338" r:id="rId40"/>
    <p:sldId id="340" r:id="rId41"/>
    <p:sldId id="339" r:id="rId42"/>
    <p:sldId id="346" r:id="rId43"/>
    <p:sldId id="34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8" autoAdjust="0"/>
    <p:restoredTop sz="92848" autoAdjust="0"/>
  </p:normalViewPr>
  <p:slideViewPr>
    <p:cSldViewPr snapToGrid="0">
      <p:cViewPr varScale="1">
        <p:scale>
          <a:sx n="62" d="100"/>
          <a:sy n="62" d="100"/>
        </p:scale>
        <p:origin x="5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329F65-7F31-4F15-BFB6-3FE215C4F85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3D11A-7D97-4958-8158-DED1B53D422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BA93031-50B9-49D2-8E70-29E4575B7326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4/21/2020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D8ABC-60B0-41F9-9B9C-31C600FCCD1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2044D-6C5A-4905-92A3-46D86764C4A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2DE38E-9DF3-463A-90B7-5871F35A6AF2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6985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0DF016-C4C3-431D-9AA6-414DE508D87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CD6E1F-F050-483F-BCF4-5C877493A6E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6CDE46A4-0C80-4870-A165-62C39F8F202B}" type="datetime1">
              <a:rPr lang="en-US"/>
              <a:pPr lvl="0"/>
              <a:t>4/21/2020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40221D6-E540-40A0-A2AE-35CE800C20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4658A4F-CB37-42F3-BF25-E678DAF0355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849FE-4CE2-42C9-822B-6FAE73D903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282FA-B014-4229-A261-67AD5C9EE0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6A0836A-FB85-4BC0-92EE-D4130B1766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6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48281C-9055-4371-AC47-8FB33DD54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E6003-B486-40B8-A90F-165C6054FC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8FD4-0525-43B1-A7F8-F5C96501081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0A68D4-0071-48E9-8B0C-3DB23434B874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D18F58-2773-4960-A6CE-23EE1286C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911E7-51A1-4D6B-B451-95BDEECDA0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A3797-7826-49E7-982C-B9D3834493B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C222E9-BF2F-4865-AC82-CE626E4C38A8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4FC35-1285-475B-9216-4F9B8BAF7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D4DCA-9E74-49BC-9321-2B0FAD7E95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1512D-6FD0-478A-850F-FC1508B97E8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79D8397-0E4C-4B5F-A329-17DBDCDCF280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F808A-070B-47E4-A7E6-0A028E0ED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62AB8-C527-4973-A57B-3CE09FBB4B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DD1C2-E8E4-4B1B-8C7A-D91DCBD299E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BA874B7-E63F-46D6-ADA8-A1F70DD755C8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A951BC-D3BE-431E-9117-BE895D216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A8208-6C57-4818-8830-0FDB012707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IN" b="1" u="sng">
                <a:solidFill>
                  <a:srgbClr val="FFFFFF"/>
                </a:solidFill>
              </a:rPr>
              <a:t>Docker Daemon   </a:t>
            </a:r>
          </a:p>
          <a:p>
            <a:pPr lvl="0"/>
            <a:endParaRPr lang="en-IN" b="1" u="sng">
              <a:solidFill>
                <a:srgbClr val="FFFFFF"/>
              </a:solidFill>
            </a:endParaRPr>
          </a:p>
          <a:p>
            <a:pPr lvl="0"/>
            <a:r>
              <a:rPr lang="en-US">
                <a:solidFill>
                  <a:srgbClr val="FFFFFF"/>
                </a:solidFill>
              </a:rPr>
              <a:t>A persistent background process that manages Docker images, containers, networks, and storage volumes. The Docker daemon constantly listens for Docker API requests and processes them.</a:t>
            </a:r>
            <a:endParaRPr lang="en-IN">
              <a:solidFill>
                <a:srgbClr val="FFFFFF"/>
              </a:solidFill>
            </a:endParaRPr>
          </a:p>
          <a:p>
            <a:pPr lvl="0"/>
            <a:endParaRPr lang="en-US">
              <a:solidFill>
                <a:srgbClr val="FFFFFF"/>
              </a:solidFill>
            </a:endParaRPr>
          </a:p>
          <a:p>
            <a:pPr lvl="0"/>
            <a:r>
              <a:rPr lang="en-IN" b="1" u="sng">
                <a:solidFill>
                  <a:srgbClr val="FFFFFF"/>
                </a:solidFill>
              </a:rPr>
              <a:t>Docker Engine REST API</a:t>
            </a:r>
          </a:p>
          <a:p>
            <a:pPr lvl="0"/>
            <a:r>
              <a:rPr lang="en-US">
                <a:solidFill>
                  <a:srgbClr val="FFFFFF"/>
                </a:solidFill>
              </a:rPr>
              <a:t>API used by applications to interact with the Docker daemon</a:t>
            </a:r>
            <a:endParaRPr lang="en-IN" u="sng">
              <a:solidFill>
                <a:srgbClr val="FFFFFF"/>
              </a:solidFill>
            </a:endParaRPr>
          </a:p>
          <a:p>
            <a:pPr lvl="0"/>
            <a:endParaRPr lang="en-IN"/>
          </a:p>
          <a:p>
            <a:pPr lvl="0"/>
            <a:endParaRPr lang="en-IN"/>
          </a:p>
          <a:p>
            <a:pPr lvl="0"/>
            <a:r>
              <a:rPr lang="en-US" b="1" u="sng">
                <a:solidFill>
                  <a:srgbClr val="FFFFFF"/>
                </a:solidFill>
              </a:rPr>
              <a:t>Docker CLI</a:t>
            </a:r>
          </a:p>
          <a:p>
            <a:pPr lvl="0"/>
            <a:r>
              <a:rPr lang="en-US">
                <a:solidFill>
                  <a:srgbClr val="FFFFFF"/>
                </a:solidFill>
              </a:rPr>
              <a:t>A command line interface client for interacting with the Docker daemon.</a:t>
            </a:r>
            <a:endParaRPr lang="en-IN">
              <a:solidFill>
                <a:srgbClr val="FFFFFF"/>
              </a:solidFill>
            </a:endParaRPr>
          </a:p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982B2-F156-4E6A-927F-7291D0F848D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FF243B-749B-478F-999B-91EDA4128F3C}" type="slidenum">
              <a:t>13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DE4917-3896-4D4B-93E5-82387FFDF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E9FDF-5ED9-4659-96ED-9FACFC1071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A5DFE-C8EC-4CEB-97AB-FE01EAD08BA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CE48B3B-6371-41BC-9584-8FFEF22EC4C8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A16D7-C5BA-428E-A159-8D7D98169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49D7E-8EA2-4E58-B78F-7CB2040ABA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FFFFFF"/>
                </a:solidFill>
              </a:rPr>
              <a:t>NAMESPACES  is to limit what you see and identify system resources.  Restrict what a process can or can’t see.</a:t>
            </a:r>
          </a:p>
          <a:p>
            <a:pPr lvl="0"/>
            <a:endParaRPr lang="en-US">
              <a:solidFill>
                <a:srgbClr val="FFFFFF"/>
              </a:solidFill>
            </a:endParaRPr>
          </a:p>
          <a:p>
            <a:pPr lvl="0"/>
            <a:r>
              <a:rPr lang="en-US">
                <a:solidFill>
                  <a:srgbClr val="FFFFFF"/>
                </a:solidFill>
              </a:rPr>
              <a:t>ls –l   /proc/id/ns</a:t>
            </a:r>
          </a:p>
          <a:p>
            <a:pPr lvl="0"/>
            <a:endParaRPr lang="en-US">
              <a:solidFill>
                <a:srgbClr val="FFFFFF"/>
              </a:solidFill>
            </a:endParaRPr>
          </a:p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30500-6F54-4BFD-A270-09844477A89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9CA189-F187-4A04-8434-AA1627519FA3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63500-A0C7-4961-AFE7-0730F18E5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AA465-0D96-492B-B227-9305119CE3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Cloud repository to create, test and distribute docker images.</a:t>
            </a:r>
          </a:p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4BD61-195A-474D-97DF-16D41E44D15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490BCE1-7D49-4E43-AB9B-69139F820A90}" type="slidenum">
              <a:t>16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81F80-4D50-4290-AF41-7145888C7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358B88-8A0E-4525-A6EA-43EFEAB0E1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0E72D-F326-4A0D-8DC5-9DD050BE2EB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8D2A21-047C-4DF6-942C-D77A3ACD0A98}" type="slidenum">
              <a:t>17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783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4EEE73-AC1A-45E9-9750-CB34F668FD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C6D60-2F99-4319-A8E9-CCC881F022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695E-D492-4724-8CBD-65B2071CEF9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AE05EE-FA7C-462E-BFC7-2CD39DD804D1}" type="slidenum">
              <a:t>18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4125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68CB4-A77A-4568-A49B-A3BFB29E6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CB1E9C-D7A5-42EE-A9D6-383B72A73D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docker image history testimage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31B63-E891-4890-AA6A-790CCFC7D92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83C0DD-BF64-4C1B-882B-92C4916D5D6E}" type="slidenum">
              <a:t>19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9ADBE-9F1C-45DA-9500-3045DACF7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805CE-E982-4200-8C4E-3E524B2849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Hypervisor</a:t>
            </a:r>
          </a:p>
          <a:p>
            <a:pPr lvl="0"/>
            <a:r>
              <a:rPr lang="en-IN"/>
              <a:t>Take resources from physical machine, and emulate and abstract those resources as software and provide them in the form of Virtual Compute, Virtual Storage, Virtual Network etc.</a:t>
            </a:r>
          </a:p>
          <a:p>
            <a:pPr lvl="0"/>
            <a:endParaRPr lang="en-IN"/>
          </a:p>
          <a:p>
            <a:pPr lvl="0"/>
            <a:r>
              <a:rPr lang="en-US"/>
              <a:t>Hypervisor isolates and protect each from VM from consuming virtual machines resources</a:t>
            </a:r>
            <a:endParaRPr lang="en-IN"/>
          </a:p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D9A25-BAF5-423A-B1DC-F4DD5E1F8AC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9D064A4-1B81-4C50-8464-7BB3C73FA37F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A37B4-8E12-4ACB-82D1-3AA46240C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3CC64E-2408-4E71-89BB-28220AEA41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docker image history testimage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FACDE-CE8C-4AE1-848F-1B3DAD9EE285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A20620-3D43-49E3-B705-319C60018D85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882ECD-7C6F-4EA1-948A-E5CB895D4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5570F-EAD8-4DEE-9416-328214C332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docker image history testimage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39DFE-93BD-4DE4-9E31-D4CF3A7793A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131913-89D3-4A6D-9FF1-F7433B61A919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06172-4B68-4EC0-A1E2-F6C32F48A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6527D-2F6B-430F-93FF-EAA2F270EC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docker image history testimage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7E00B-41FF-4EAE-9B9E-F73BB2C5FC0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E57F81E-8902-4693-A119-1201407C6D03}" type="slidenum">
              <a:t>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F89CD8-7B22-4485-A77D-1435D1E97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A7287-10BD-4C5B-83D4-A30A76EDD8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docker image history testimage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F2277-8F97-4864-B190-BE08B6AA3E37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9F60A8-D3AC-4812-97A0-6EA16F661426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CF808A-070B-47E4-A7E6-0A028E0ED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62AB8-C527-4973-A57B-3CE09FBB4B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DD1C2-E8E4-4B1B-8C7A-D91DCBD299E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BA874B7-E63F-46D6-ADA8-A1F70DD755C8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625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3DE41-16F8-4B70-8FCA-DF40C3EDB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4E520-6764-4D2B-BCC8-1F411BBD02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41B4B-0A5A-47DB-BF6E-5FC5E190B75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7C55DBC-C15E-4EB5-ACBB-9B7328C52DED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05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3DE41-16F8-4B70-8FCA-DF40C3EDB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4E520-6764-4D2B-BCC8-1F411BBD02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41B4B-0A5A-47DB-BF6E-5FC5E190B75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7C55DBC-C15E-4EB5-ACBB-9B7328C52DED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3BB22-0317-4848-B2C5-26D61D4F0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338E4-A26A-420D-9D85-93745368D6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0B15C-57F7-42F4-8C5B-A4DE7D7A4B5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D43075-F2D4-45CF-8922-6B7B84836D53}" type="slidenum">
              <a:t>27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3BB22-0317-4848-B2C5-26D61D4F0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338E4-A26A-420D-9D85-93745368D6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0B15C-57F7-42F4-8C5B-A4DE7D7A4B5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D43075-F2D4-45CF-8922-6B7B84836D53}" type="slidenum">
              <a:t>28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193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3BB22-0317-4848-B2C5-26D61D4F0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338E4-A26A-420D-9D85-93745368D6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0B15C-57F7-42F4-8C5B-A4DE7D7A4B5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9D43075-F2D4-45CF-8922-6B7B84836D53}" type="slidenum">
              <a:t>29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57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F1E14-086B-4F72-BE8D-3CED2791C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29D5E5-DBA2-4962-9A55-FF6B8E3EB0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41122-3933-4AA8-8CFB-7D635217C4C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367609-1730-4756-8ECC-25885CE900D2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176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31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321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0909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213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1358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6582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551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8620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39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71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DB98E-16C4-4197-ABED-430F27015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B5020-3B4C-4180-8515-7731010C22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ECA38-9F90-4384-855E-5733B604A41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122BD1-AA76-4B1E-8F8B-0BA6AA8DF3DE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40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6649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41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21370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42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851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CB08B-A120-4253-8C43-3D97CFF20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E066F-5C9C-41CE-8BA2-9529D28387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B7658-004D-4EA6-95F9-E55B8C8616E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043A28-CF12-49D2-B67F-3CD963883236}" type="slidenum">
              <a:t>43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740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4F956-2701-4D2B-BA5F-0208C3FDD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E9F25-9457-4A6A-BF54-D4875A0B92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Cloud repository to create, test and distribute docker images.</a:t>
            </a:r>
          </a:p>
          <a:p>
            <a:pPr lvl="0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AC5D-9A70-4A06-BFBD-C0E691FED0F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158D71-56A6-4353-8214-7FF5E3301E3D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4F956-2701-4D2B-BA5F-0208C3FDD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CE9F25-9457-4A6A-BF54-D4875A0B92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/>
              <a:t>Cloud repository to create, test and distribute docker images.</a:t>
            </a:r>
          </a:p>
          <a:p>
            <a:pPr lvl="0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AC5D-9A70-4A06-BFBD-C0E691FED0F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5158D71-56A6-4353-8214-7FF5E3301E3D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161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7DA53-D683-4E74-BC1F-26543BD14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E7195-217E-4A6D-A7C0-AE7172C3E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56F2D-E4A2-41F0-B5B7-59A184EAA1C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8B4F21-F227-4C46-A9C2-BEE122BBF1D3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7DA53-D683-4E74-BC1F-26543BD149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E7195-217E-4A6D-A7C0-AE7172C3E8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56F2D-E4A2-41F0-B5B7-59A184EAA1C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C8B4F21-F227-4C46-A9C2-BEE122BBF1D3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1757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09F3E-F819-42F6-B207-5AD08048C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84CA97-33C2-4145-A2CC-57A799A144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0E41D-9ACF-4D69-9E70-4B40EE5A274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543BE2-0367-4A4B-B41A-273AF287C8E4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188B0A68-9AA7-4113-BA6E-C713A951B09E}"/>
              </a:ext>
            </a:extLst>
          </p:cNvPr>
          <p:cNvSpPr/>
          <p:nvPr/>
        </p:nvSpPr>
        <p:spPr>
          <a:xfrm>
            <a:off x="254953" y="262780"/>
            <a:ext cx="11682100" cy="6332430"/>
          </a:xfrm>
          <a:prstGeom prst="rect">
            <a:avLst/>
          </a:pr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6E8067-DCF1-40B9-B22A-6DA0F04CCD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87451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2CA93CD9-AA36-454B-9AC2-92E7E33FFEA0}"/>
              </a:ext>
            </a:extLst>
          </p:cNvPr>
          <p:cNvSpPr/>
          <p:nvPr/>
        </p:nvSpPr>
        <p:spPr>
          <a:xfrm>
            <a:off x="256032" y="265176"/>
            <a:ext cx="11683051" cy="6332430"/>
          </a:xfrm>
          <a:prstGeom prst="rect">
            <a:avLst/>
          </a:prstGeom>
          <a:solidFill>
            <a:srgbClr val="F5F5F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id="{19120552-4FD8-4B38-BDED-B403AF5EF257}"/>
              </a:ext>
            </a:extLst>
          </p:cNvPr>
          <p:cNvCxnSpPr/>
          <p:nvPr/>
        </p:nvCxnSpPr>
        <p:spPr>
          <a:xfrm>
            <a:off x="604436" y="1196391"/>
            <a:ext cx="10983133" cy="0"/>
          </a:xfrm>
          <a:prstGeom prst="straightConnector1">
            <a:avLst/>
          </a:prstGeom>
          <a:noFill/>
          <a:ln w="25402" cap="flat">
            <a:solidFill>
              <a:srgbClr val="D24726"/>
            </a:solidFill>
            <a:prstDash val="solid"/>
            <a:miter/>
          </a:ln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7355B426-D003-4E0A-AA75-37D6B8D4D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448056"/>
            <a:ext cx="6877120" cy="640080"/>
          </a:xfrm>
        </p:spPr>
        <p:txBody>
          <a:bodyPr/>
          <a:lstStyle>
            <a:lvl1pPr>
              <a:defRPr>
                <a:solidFill>
                  <a:srgbClr val="3B3838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F6A1E8-933F-4162-9CC0-4848DCC2951E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  <a:lvl2pPr marL="0" indent="0">
              <a:buNone/>
              <a:defRPr>
                <a:solidFill>
                  <a:srgbClr val="404040"/>
                </a:solidFill>
              </a:defRPr>
            </a:lvl2pPr>
            <a:lvl3pPr marL="0" indent="0">
              <a:buNone/>
              <a:defRPr>
                <a:solidFill>
                  <a:srgbClr val="404040"/>
                </a:solidFill>
              </a:defRPr>
            </a:lvl3pPr>
            <a:lvl4pPr marL="0" indent="0">
              <a:buNone/>
              <a:defRPr>
                <a:solidFill>
                  <a:srgbClr val="404040"/>
                </a:solidFill>
              </a:defRPr>
            </a:lvl4pPr>
            <a:lvl5pPr marL="0" indent="0">
              <a:buNone/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35E6227-2AC4-49B6-AF30-0A5732DB95A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DA2EC1-B7BA-43F6-B2F4-9D68D5B60AC6}" type="datetime1">
              <a:rPr lang="en-US"/>
              <a:pPr lvl="0"/>
              <a:t>4/21/2020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9D17BF5-51F0-4057-8DC7-B5CB1ED6EF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2F34477-1B3C-45DA-8AF6-BD355982CC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371926" y="6203947"/>
            <a:ext cx="327659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88B1F5F3-F3A7-4268-A4E6-687D228A32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204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EEAF049A-3BE9-45A4-8E27-59E428CE837C}"/>
              </a:ext>
            </a:extLst>
          </p:cNvPr>
          <p:cNvSpPr/>
          <p:nvPr/>
        </p:nvSpPr>
        <p:spPr>
          <a:xfrm>
            <a:off x="254953" y="262780"/>
            <a:ext cx="11683051" cy="6332430"/>
          </a:xfrm>
          <a:prstGeom prst="rect">
            <a:avLst/>
          </a:prstGeom>
          <a:solidFill>
            <a:srgbClr val="F5F5F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90B977E-033B-42E8-B44C-A20823CB2DB7}"/>
              </a:ext>
            </a:extLst>
          </p:cNvPr>
          <p:cNvSpPr/>
          <p:nvPr/>
        </p:nvSpPr>
        <p:spPr>
          <a:xfrm>
            <a:off x="254953" y="262780"/>
            <a:ext cx="11682100" cy="2072643"/>
          </a:xfrm>
          <a:prstGeom prst="rect">
            <a:avLst/>
          </a:prstGeom>
          <a:solidFill>
            <a:srgbClr val="D2472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C93183-4BDF-4108-9BE2-4A1FF88D50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C4E6A7B-5C98-4B24-930E-A8F443037AF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39496" y="2560320"/>
            <a:ext cx="9445752" cy="3977639"/>
          </a:xfrm>
        </p:spPr>
        <p:txBody>
          <a:bodyPr/>
          <a:lstStyle>
            <a:lvl1pPr>
              <a:defRPr sz="2400">
                <a:solidFill>
                  <a:srgbClr val="404040"/>
                </a:solidFill>
                <a:latin typeface="Segoe UI Light"/>
              </a:defRPr>
            </a:lvl1pPr>
            <a:lvl2pPr marL="0" indent="0">
              <a:buNone/>
              <a:defRPr>
                <a:solidFill>
                  <a:srgbClr val="404040"/>
                </a:solidFill>
              </a:defRPr>
            </a:lvl2pPr>
            <a:lvl3pPr marL="0" indent="0">
              <a:buNone/>
              <a:defRPr>
                <a:solidFill>
                  <a:srgbClr val="404040"/>
                </a:solidFill>
              </a:defRPr>
            </a:lvl3pPr>
            <a:lvl4pPr marL="0" indent="0">
              <a:buNone/>
              <a:defRPr>
                <a:solidFill>
                  <a:srgbClr val="404040"/>
                </a:solidFill>
              </a:defRPr>
            </a:lvl4pPr>
            <a:lvl5pPr marL="0" indent="0">
              <a:buNone/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57844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5796C46E-58F2-47C4-8119-7B25409E2F05}"/>
              </a:ext>
            </a:extLst>
          </p:cNvPr>
          <p:cNvSpPr/>
          <p:nvPr/>
        </p:nvSpPr>
        <p:spPr>
          <a:xfrm>
            <a:off x="256032" y="265176"/>
            <a:ext cx="11683051" cy="6332430"/>
          </a:xfrm>
          <a:prstGeom prst="rect">
            <a:avLst/>
          </a:prstGeom>
          <a:solidFill>
            <a:srgbClr val="F5F5F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Segoe U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36E6720-2B8E-4ADF-9535-E37874C0A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64198E1-6DDA-4A9F-B787-A1B10F5252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10B547E-AD14-4693-8620-1A500896120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9496" y="6203947"/>
            <a:ext cx="3276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595959"/>
                </a:solidFill>
                <a:uFillTx/>
                <a:latin typeface="Segoe UI"/>
              </a:defRPr>
            </a:lvl1pPr>
          </a:lstStyle>
          <a:p>
            <a:pPr lvl="0"/>
            <a:fld id="{5FE66930-F9D2-4FDC-ADC7-2A34662F97E8}" type="datetime1">
              <a:rPr lang="en-US"/>
              <a:pPr lvl="0"/>
              <a:t>4/21/2020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311EF5A-A50B-4788-B3B0-F1006ACD1C9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648196" y="6203947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595959"/>
                </a:solidFill>
                <a:uFillTx/>
                <a:latin typeface="Segoe UI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E4D29A-5E4F-4E30-BAA5-B1FC5C8DB22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375904" y="6203947"/>
            <a:ext cx="3276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595959"/>
                </a:solidFill>
                <a:uFillTx/>
                <a:latin typeface="Segoe UI"/>
              </a:defRPr>
            </a:lvl1pPr>
          </a:lstStyle>
          <a:p>
            <a:pPr lvl="0"/>
            <a:fld id="{DDF39BA7-958C-4DAD-AF74-22059A775663}" type="slidenum"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CCC865-C0F5-4429-A874-8E408D7519EE}"/>
              </a:ext>
            </a:extLst>
          </p:cNvPr>
          <p:cNvCxnSpPr/>
          <p:nvPr/>
        </p:nvCxnSpPr>
        <p:spPr>
          <a:xfrm>
            <a:off x="604436" y="1196391"/>
            <a:ext cx="10983133" cy="0"/>
          </a:xfrm>
          <a:prstGeom prst="straightConnector1">
            <a:avLst/>
          </a:prstGeom>
          <a:noFill/>
          <a:ln w="25402" cap="flat">
            <a:solidFill>
              <a:srgbClr val="D24726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Segoe UI Light"/>
        </a:defRPr>
      </a:lvl1pPr>
    </p:titleStyle>
    <p:bodyStyle>
      <a:lvl1pPr marL="0" marR="0" lvl="0" indent="0" algn="l" defTabSz="914400" rtl="0" fontAlgn="auto" hangingPunct="1">
        <a:lnSpc>
          <a:spcPct val="150000"/>
        </a:lnSpc>
        <a:spcBef>
          <a:spcPts val="1000"/>
        </a:spcBef>
        <a:spcAft>
          <a:spcPts val="1200"/>
        </a:spcAft>
        <a:buNone/>
        <a:tabLst/>
        <a:defRPr lang="en-US" sz="1200" b="0" i="0" u="none" strike="noStrike" kern="1200" cap="none" spc="0" baseline="0">
          <a:solidFill>
            <a:srgbClr val="000000"/>
          </a:solidFill>
          <a:uFillTx/>
          <a:latin typeface="Segoe UI"/>
        </a:defRPr>
      </a:lvl1pPr>
      <a:lvl2pPr marL="228600" marR="0" lvl="1" indent="-228600" algn="l" defTabSz="914400" rtl="0" fontAlgn="auto" hangingPunct="1">
        <a:lnSpc>
          <a:spcPct val="150000"/>
        </a:lnSpc>
        <a:spcBef>
          <a:spcPts val="1000"/>
        </a:spcBef>
        <a:spcAft>
          <a:spcPts val="1200"/>
        </a:spcAft>
        <a:buSzPct val="10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000000"/>
          </a:solidFill>
          <a:uFillTx/>
          <a:latin typeface="Segoe UI"/>
        </a:defRPr>
      </a:lvl2pPr>
      <a:lvl3pPr marL="685800" marR="0" lvl="2" indent="-228600" algn="l" defTabSz="914400" rtl="0" fontAlgn="auto" hangingPunct="1">
        <a:lnSpc>
          <a:spcPct val="150000"/>
        </a:lnSpc>
        <a:spcBef>
          <a:spcPts val="1000"/>
        </a:spcBef>
        <a:spcAft>
          <a:spcPts val="1200"/>
        </a:spcAft>
        <a:buSzPct val="10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000000"/>
          </a:solidFill>
          <a:uFillTx/>
          <a:latin typeface="Segoe UI"/>
        </a:defRPr>
      </a:lvl3pPr>
      <a:lvl4pPr marL="1143000" marR="0" lvl="3" indent="-228600" algn="l" defTabSz="914400" rtl="0" fontAlgn="auto" hangingPunct="1">
        <a:lnSpc>
          <a:spcPct val="150000"/>
        </a:lnSpc>
        <a:spcBef>
          <a:spcPts val="1000"/>
        </a:spcBef>
        <a:spcAft>
          <a:spcPts val="1200"/>
        </a:spcAft>
        <a:buSzPct val="10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000000"/>
          </a:solidFill>
          <a:uFillTx/>
          <a:latin typeface="Segoe UI"/>
        </a:defRPr>
      </a:lvl4pPr>
      <a:lvl5pPr marL="1600200" marR="0" lvl="4" indent="-228600" algn="l" defTabSz="914400" rtl="0" fontAlgn="auto" hangingPunct="1">
        <a:lnSpc>
          <a:spcPct val="150000"/>
        </a:lnSpc>
        <a:spcBef>
          <a:spcPts val="1000"/>
        </a:spcBef>
        <a:spcAft>
          <a:spcPts val="1200"/>
        </a:spcAft>
        <a:buSzPct val="10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000000"/>
          </a:solidFill>
          <a:uFillTx/>
          <a:latin typeface="Segoe U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D84A-654C-4FB1-9354-A9E6733F1F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164323"/>
            <a:ext cx="10515600" cy="2387598"/>
          </a:xfrm>
        </p:spPr>
        <p:txBody>
          <a:bodyPr anchor="ctr"/>
          <a:lstStyle/>
          <a:p>
            <a:pPr lvl="0"/>
            <a:r>
              <a:rPr lang="en-US" sz="4800">
                <a:solidFill>
                  <a:srgbClr val="FFFFFF"/>
                </a:solidFill>
              </a:rPr>
              <a:t>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EF24F-C325-4E87-80EA-FEC9E300FF4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855622" y="2933102"/>
            <a:ext cx="9582738" cy="1137797"/>
          </a:xfrm>
        </p:spPr>
        <p:txBody>
          <a:bodyPr/>
          <a:lstStyle/>
          <a:p>
            <a:pPr lvl="0"/>
            <a:r>
              <a:rPr lang="en-US" sz="2400">
                <a:solidFill>
                  <a:srgbClr val="FFFFFF"/>
                </a:solidFill>
                <a:latin typeface="Segoe UI Light"/>
              </a:rPr>
              <a:t>Containerization Platform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E2EA2FF-A2C7-416E-B6A2-509352705B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Control Groups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5DBF427-95A8-4F95-AC67-CB131CEA7F5B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DCDB27B9-1711-4314-83DF-10BD7A99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036" y="2344210"/>
            <a:ext cx="2929380" cy="277642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CC317C29-511E-47F8-A033-86FAB66412B5}"/>
              </a:ext>
            </a:extLst>
          </p:cNvPr>
          <p:cNvSpPr txBox="1"/>
          <p:nvPr/>
        </p:nvSpPr>
        <p:spPr>
          <a:xfrm>
            <a:off x="930383" y="2365177"/>
            <a:ext cx="4921776" cy="4462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3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Resource metering and limiting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D36A510-0388-4C0C-96CC-4B07419B2425}"/>
              </a:ext>
            </a:extLst>
          </p:cNvPr>
          <p:cNvSpPr txBox="1"/>
          <p:nvPr/>
        </p:nvSpPr>
        <p:spPr>
          <a:xfrm>
            <a:off x="1760219" y="3314700"/>
            <a:ext cx="3383280" cy="17113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Memory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CPU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Block IO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Network</a:t>
            </a:r>
            <a:endParaRPr lang="en-IN" sz="18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63996EA4-B42A-49A1-992D-1AF89D4CE4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Filesystem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DD2EA05-290F-4A6C-8658-78CFA8D1383A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7">
            <a:extLst>
              <a:ext uri="{FF2B5EF4-FFF2-40B4-BE49-F238E27FC236}">
                <a16:creationId xmlns:a16="http://schemas.microsoft.com/office/drawing/2014/main" id="{651EE6EC-9A83-485B-87AA-4772BFA2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866" y="2153018"/>
            <a:ext cx="4107759" cy="31708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906FC2AE-7356-4270-8598-77D66A3C3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30" y="2238853"/>
            <a:ext cx="2065218" cy="308498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419192C9-ECA2-4595-98C2-BBC98CC7A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23" y="3530598"/>
            <a:ext cx="964499" cy="3479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DECDC817-CA3F-4D74-B963-3C6056E63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824" y="3530598"/>
            <a:ext cx="938649" cy="3479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857A53D0-F7BD-44C1-8E99-038832A8C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Docker container in a nutshell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A895C64-00B3-4C22-807B-60D4EA5C10FD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2">
            <a:extLst>
              <a:ext uri="{FF2B5EF4-FFF2-40B4-BE49-F238E27FC236}">
                <a16:creationId xmlns:a16="http://schemas.microsoft.com/office/drawing/2014/main" id="{7A2384F7-E9FC-485E-B9A7-1127CAA2A987}"/>
              </a:ext>
            </a:extLst>
          </p:cNvPr>
          <p:cNvSpPr txBox="1"/>
          <p:nvPr/>
        </p:nvSpPr>
        <p:spPr>
          <a:xfrm>
            <a:off x="1364778" y="1815157"/>
            <a:ext cx="7674742" cy="41549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own process space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own network interface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can run applications as root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can install packages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can run services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can modify routing, iptables</a:t>
            </a:r>
            <a:endParaRPr lang="en-IN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6CDB7DE-6726-49B9-B493-6919831B5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Docker Architecture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C791772-B458-42CF-9DCF-FD38F9F48681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11">
            <a:extLst>
              <a:ext uri="{FF2B5EF4-FFF2-40B4-BE49-F238E27FC236}">
                <a16:creationId xmlns:a16="http://schemas.microsoft.com/office/drawing/2014/main" id="{399EB9B8-311F-44D0-82A8-7E494724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82" y="1829302"/>
            <a:ext cx="5204938" cy="407390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9E9A9BC-AEE5-4809-925A-641256B3B4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Docker Architecture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B0E6089-17DB-4366-A96F-BDE04DAAA1D2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745E15CE-4286-4ED0-BBC1-E6ADB4DBD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39" y="1941966"/>
            <a:ext cx="6867528" cy="4038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EB5F4D1-7E0F-4287-8025-AA3A82FE6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Running your first container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019653C-2117-4C17-91BA-C020D83B14BC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11">
            <a:extLst>
              <a:ext uri="{FF2B5EF4-FFF2-40B4-BE49-F238E27FC236}">
                <a16:creationId xmlns:a16="http://schemas.microsoft.com/office/drawing/2014/main" id="{5442C4F4-8D2A-47A3-BD8B-BC649F28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105" y="2149251"/>
            <a:ext cx="7921620" cy="345997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C30EF0D-C4F1-4D63-85FE-822A2772B1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64631"/>
            <a:ext cx="5156265" cy="640080"/>
          </a:xfrm>
        </p:spPr>
        <p:txBody>
          <a:bodyPr/>
          <a:lstStyle/>
          <a:p>
            <a:pPr lvl="0"/>
            <a:r>
              <a:rPr lang="en-US" sz="3200">
                <a:solidFill>
                  <a:srgbClr val="FFFFFF"/>
                </a:solidFill>
              </a:rPr>
              <a:t>Docker Container Lifecycle</a:t>
            </a:r>
            <a:endParaRPr lang="en-IN" sz="32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FCB4A58-9975-4B0C-839E-A2D3B39C11A4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06DDF876-A3DD-47E0-B74B-33DD3A90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92" y="2031165"/>
            <a:ext cx="7191371" cy="39147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AA2C16F-EA47-41D2-9817-E7CAE7EEC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Problem statement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5032949-5697-48ED-B037-5A41E0C4F6E7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5">
            <a:extLst>
              <a:ext uri="{FF2B5EF4-FFF2-40B4-BE49-F238E27FC236}">
                <a16:creationId xmlns:a16="http://schemas.microsoft.com/office/drawing/2014/main" id="{59517BF6-DB14-47BD-9FD2-C97CEC277A96}"/>
              </a:ext>
            </a:extLst>
          </p:cNvPr>
          <p:cNvSpPr txBox="1"/>
          <p:nvPr/>
        </p:nvSpPr>
        <p:spPr>
          <a:xfrm>
            <a:off x="1302709" y="1991636"/>
            <a:ext cx="181627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Webserver 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743C6BF-79DD-4207-9C2C-8C1B8014DE3A}"/>
              </a:ext>
            </a:extLst>
          </p:cNvPr>
          <p:cNvSpPr txBox="1"/>
          <p:nvPr/>
        </p:nvSpPr>
        <p:spPr>
          <a:xfrm>
            <a:off x="3133593" y="1968675"/>
            <a:ext cx="198955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Application Server 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F232F77-862E-40B9-9474-377D446F251C}"/>
              </a:ext>
            </a:extLst>
          </p:cNvPr>
          <p:cNvSpPr txBox="1"/>
          <p:nvPr/>
        </p:nvSpPr>
        <p:spPr>
          <a:xfrm>
            <a:off x="6004133" y="1955874"/>
            <a:ext cx="141544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Database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AE2E863-5A61-43C6-9518-0A9FFD3918DD}"/>
              </a:ext>
            </a:extLst>
          </p:cNvPr>
          <p:cNvSpPr txBox="1"/>
          <p:nvPr/>
        </p:nvSpPr>
        <p:spPr>
          <a:xfrm>
            <a:off x="8636681" y="1970486"/>
            <a:ext cx="124635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Caching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EDA3A4D4-BA62-42CF-B2E4-4CA3515AE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63" y="2661717"/>
            <a:ext cx="1002072" cy="9708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3BC618F9-08C4-4C16-8479-9AE04E99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30" y="2636663"/>
            <a:ext cx="1035493" cy="9708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24D7C594-3B09-4B3E-934C-937A4506E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899" y="2615266"/>
            <a:ext cx="1073057" cy="9708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angle 14">
            <a:extLst>
              <a:ext uri="{FF2B5EF4-FFF2-40B4-BE49-F238E27FC236}">
                <a16:creationId xmlns:a16="http://schemas.microsoft.com/office/drawing/2014/main" id="{66AC2D4B-B5D1-4DAD-BC98-70AB7B70E2B3}"/>
              </a:ext>
            </a:extLst>
          </p:cNvPr>
          <p:cNvSpPr/>
          <p:nvPr/>
        </p:nvSpPr>
        <p:spPr>
          <a:xfrm>
            <a:off x="3711055" y="5930057"/>
            <a:ext cx="3817098" cy="333097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Hardware Infrastructure</a:t>
            </a:r>
            <a:endParaRPr lang="en-IN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B8F958EC-6CB7-4220-89BC-0798E50E64D8}"/>
              </a:ext>
            </a:extLst>
          </p:cNvPr>
          <p:cNvSpPr/>
          <p:nvPr/>
        </p:nvSpPr>
        <p:spPr>
          <a:xfrm>
            <a:off x="3697330" y="5291139"/>
            <a:ext cx="3832908" cy="333225"/>
          </a:xfrm>
          <a:prstGeom prst="rect">
            <a:avLst/>
          </a:prstGeom>
          <a:solidFill>
            <a:srgbClr val="92D05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B0CBCAF1-47CE-489B-A8ED-FC5DC6DFB288}"/>
              </a:ext>
            </a:extLst>
          </p:cNvPr>
          <p:cNvSpPr/>
          <p:nvPr/>
        </p:nvSpPr>
        <p:spPr>
          <a:xfrm>
            <a:off x="3711055" y="4509363"/>
            <a:ext cx="1724796" cy="377592"/>
          </a:xfrm>
          <a:prstGeom prst="rect">
            <a:avLst/>
          </a:prstGeom>
          <a:solidFill>
            <a:srgbClr val="00B0F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Libraries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C2B7866F-BCF3-4DCF-8BE8-9EBF136CDD57}"/>
              </a:ext>
            </a:extLst>
          </p:cNvPr>
          <p:cNvSpPr/>
          <p:nvPr/>
        </p:nvSpPr>
        <p:spPr>
          <a:xfrm>
            <a:off x="5899772" y="4509363"/>
            <a:ext cx="1641101" cy="376120"/>
          </a:xfrm>
          <a:prstGeom prst="rect">
            <a:avLst/>
          </a:prstGeom>
          <a:solidFill>
            <a:srgbClr val="1F7DB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Dependencies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5" name="Straight Arrow Connector 18">
            <a:extLst>
              <a:ext uri="{FF2B5EF4-FFF2-40B4-BE49-F238E27FC236}">
                <a16:creationId xmlns:a16="http://schemas.microsoft.com/office/drawing/2014/main" id="{59240329-59BE-4ADC-AD08-35FF26A80A56}"/>
              </a:ext>
            </a:extLst>
          </p:cNvPr>
          <p:cNvCxnSpPr/>
          <p:nvPr/>
        </p:nvCxnSpPr>
        <p:spPr>
          <a:xfrm>
            <a:off x="2279736" y="3632545"/>
            <a:ext cx="2354891" cy="876818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16" name="Straight Arrow Connector 19">
            <a:extLst>
              <a:ext uri="{FF2B5EF4-FFF2-40B4-BE49-F238E27FC236}">
                <a16:creationId xmlns:a16="http://schemas.microsoft.com/office/drawing/2014/main" id="{CAC0B0FD-2FE2-40FC-818B-62E1B83EEF90}"/>
              </a:ext>
            </a:extLst>
          </p:cNvPr>
          <p:cNvCxnSpPr>
            <a:endCxn id="14" idx="0"/>
          </p:cNvCxnSpPr>
          <p:nvPr/>
        </p:nvCxnSpPr>
        <p:spPr>
          <a:xfrm>
            <a:off x="2279736" y="3655515"/>
            <a:ext cx="4440582" cy="853848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7F072DE7-18D7-4603-A9D9-006978B6C753}"/>
              </a:ext>
            </a:extLst>
          </p:cNvPr>
          <p:cNvCxnSpPr/>
          <p:nvPr/>
        </p:nvCxnSpPr>
        <p:spPr>
          <a:xfrm>
            <a:off x="2279736" y="3630460"/>
            <a:ext cx="2571631" cy="1620033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18" name="Straight Arrow Connector 21">
            <a:extLst>
              <a:ext uri="{FF2B5EF4-FFF2-40B4-BE49-F238E27FC236}">
                <a16:creationId xmlns:a16="http://schemas.microsoft.com/office/drawing/2014/main" id="{39863DDD-F99C-47AB-A98A-A0F2996E6F3A}"/>
              </a:ext>
            </a:extLst>
          </p:cNvPr>
          <p:cNvCxnSpPr/>
          <p:nvPr/>
        </p:nvCxnSpPr>
        <p:spPr>
          <a:xfrm>
            <a:off x="2279736" y="3607500"/>
            <a:ext cx="2453088" cy="2295464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15F33BD3-254B-4880-9D8B-79C34378FEB3}"/>
              </a:ext>
            </a:extLst>
          </p:cNvPr>
          <p:cNvCxnSpPr/>
          <p:nvPr/>
        </p:nvCxnSpPr>
        <p:spPr>
          <a:xfrm flipH="1">
            <a:off x="5469831" y="3524682"/>
            <a:ext cx="3225134" cy="997931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0" name="Straight Arrow Connector 23">
            <a:extLst>
              <a:ext uri="{FF2B5EF4-FFF2-40B4-BE49-F238E27FC236}">
                <a16:creationId xmlns:a16="http://schemas.microsoft.com/office/drawing/2014/main" id="{F4C3A7C6-4FB4-4D43-9CE6-CCB379E124EA}"/>
              </a:ext>
            </a:extLst>
          </p:cNvPr>
          <p:cNvCxnSpPr/>
          <p:nvPr/>
        </p:nvCxnSpPr>
        <p:spPr>
          <a:xfrm flipH="1">
            <a:off x="7214990" y="3580351"/>
            <a:ext cx="1515655" cy="901617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1" name="Straight Arrow Connector 24">
            <a:extLst>
              <a:ext uri="{FF2B5EF4-FFF2-40B4-BE49-F238E27FC236}">
                <a16:creationId xmlns:a16="http://schemas.microsoft.com/office/drawing/2014/main" id="{D159D63D-013E-4A7D-968A-55F7A99DC9A2}"/>
              </a:ext>
            </a:extLst>
          </p:cNvPr>
          <p:cNvCxnSpPr/>
          <p:nvPr/>
        </p:nvCxnSpPr>
        <p:spPr>
          <a:xfrm flipH="1">
            <a:off x="6403259" y="3647441"/>
            <a:ext cx="2314017" cy="1633319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D569A3E3-907F-441F-8D38-F979BBD6EDEE}"/>
              </a:ext>
            </a:extLst>
          </p:cNvPr>
          <p:cNvCxnSpPr/>
          <p:nvPr/>
        </p:nvCxnSpPr>
        <p:spPr>
          <a:xfrm flipH="1">
            <a:off x="6830869" y="3505196"/>
            <a:ext cx="2022552" cy="2397768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3" name="Straight Arrow Connector 26">
            <a:extLst>
              <a:ext uri="{FF2B5EF4-FFF2-40B4-BE49-F238E27FC236}">
                <a16:creationId xmlns:a16="http://schemas.microsoft.com/office/drawing/2014/main" id="{1D10FB32-3FC2-4C1C-8A30-7313B326229F}"/>
              </a:ext>
            </a:extLst>
          </p:cNvPr>
          <p:cNvCxnSpPr>
            <a:endCxn id="13" idx="0"/>
          </p:cNvCxnSpPr>
          <p:nvPr/>
        </p:nvCxnSpPr>
        <p:spPr>
          <a:xfrm>
            <a:off x="4205535" y="3644030"/>
            <a:ext cx="367918" cy="865333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4" name="Straight Arrow Connector 27">
            <a:extLst>
              <a:ext uri="{FF2B5EF4-FFF2-40B4-BE49-F238E27FC236}">
                <a16:creationId xmlns:a16="http://schemas.microsoft.com/office/drawing/2014/main" id="{DCFB7F34-D0E8-4FBF-9540-11B6304EDE58}"/>
              </a:ext>
            </a:extLst>
          </p:cNvPr>
          <p:cNvCxnSpPr/>
          <p:nvPr/>
        </p:nvCxnSpPr>
        <p:spPr>
          <a:xfrm>
            <a:off x="4452716" y="3644030"/>
            <a:ext cx="1666247" cy="865333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5" name="Straight Arrow Connector 28">
            <a:extLst>
              <a:ext uri="{FF2B5EF4-FFF2-40B4-BE49-F238E27FC236}">
                <a16:creationId xmlns:a16="http://schemas.microsoft.com/office/drawing/2014/main" id="{E5F036AD-771C-4A72-9A13-5C7148C976BE}"/>
              </a:ext>
            </a:extLst>
          </p:cNvPr>
          <p:cNvCxnSpPr/>
          <p:nvPr/>
        </p:nvCxnSpPr>
        <p:spPr>
          <a:xfrm flipH="1">
            <a:off x="5037374" y="3493721"/>
            <a:ext cx="1332500" cy="1038612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6" name="Straight Arrow Connector 29">
            <a:extLst>
              <a:ext uri="{FF2B5EF4-FFF2-40B4-BE49-F238E27FC236}">
                <a16:creationId xmlns:a16="http://schemas.microsoft.com/office/drawing/2014/main" id="{E2EACECC-3B05-4D1B-BCF1-347095AB4492}"/>
              </a:ext>
            </a:extLst>
          </p:cNvPr>
          <p:cNvCxnSpPr/>
          <p:nvPr/>
        </p:nvCxnSpPr>
        <p:spPr>
          <a:xfrm>
            <a:off x="6619999" y="3557390"/>
            <a:ext cx="285805" cy="951772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7" name="Straight Arrow Connector 30">
            <a:extLst>
              <a:ext uri="{FF2B5EF4-FFF2-40B4-BE49-F238E27FC236}">
                <a16:creationId xmlns:a16="http://schemas.microsoft.com/office/drawing/2014/main" id="{ABB026FA-A6B9-401E-8B07-62381DB07617}"/>
              </a:ext>
            </a:extLst>
          </p:cNvPr>
          <p:cNvCxnSpPr>
            <a:endCxn id="12" idx="0"/>
          </p:cNvCxnSpPr>
          <p:nvPr/>
        </p:nvCxnSpPr>
        <p:spPr>
          <a:xfrm flipH="1">
            <a:off x="5613785" y="3575066"/>
            <a:ext cx="642951" cy="1716073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8" name="Straight Arrow Connector 31">
            <a:extLst>
              <a:ext uri="{FF2B5EF4-FFF2-40B4-BE49-F238E27FC236}">
                <a16:creationId xmlns:a16="http://schemas.microsoft.com/office/drawing/2014/main" id="{C15D1087-C1EA-4427-A5E7-378680EAF39A}"/>
              </a:ext>
            </a:extLst>
          </p:cNvPr>
          <p:cNvCxnSpPr/>
          <p:nvPr/>
        </p:nvCxnSpPr>
        <p:spPr>
          <a:xfrm flipH="1">
            <a:off x="6256736" y="3591936"/>
            <a:ext cx="207687" cy="2311028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29" name="Straight Arrow Connector 32">
            <a:extLst>
              <a:ext uri="{FF2B5EF4-FFF2-40B4-BE49-F238E27FC236}">
                <a16:creationId xmlns:a16="http://schemas.microsoft.com/office/drawing/2014/main" id="{417E341A-637B-40EA-B637-0F78AEE35391}"/>
              </a:ext>
            </a:extLst>
          </p:cNvPr>
          <p:cNvCxnSpPr/>
          <p:nvPr/>
        </p:nvCxnSpPr>
        <p:spPr>
          <a:xfrm>
            <a:off x="4452716" y="3655515"/>
            <a:ext cx="1071265" cy="1594768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cxnSp>
        <p:nvCxnSpPr>
          <p:cNvPr id="30" name="Straight Arrow Connector 33">
            <a:extLst>
              <a:ext uri="{FF2B5EF4-FFF2-40B4-BE49-F238E27FC236}">
                <a16:creationId xmlns:a16="http://schemas.microsoft.com/office/drawing/2014/main" id="{0599A15C-A82A-4D29-A762-CD8DA1900971}"/>
              </a:ext>
            </a:extLst>
          </p:cNvPr>
          <p:cNvCxnSpPr/>
          <p:nvPr/>
        </p:nvCxnSpPr>
        <p:spPr>
          <a:xfrm>
            <a:off x="4452716" y="3644030"/>
            <a:ext cx="908420" cy="2258934"/>
          </a:xfrm>
          <a:prstGeom prst="straightConnector1">
            <a:avLst/>
          </a:prstGeom>
          <a:noFill/>
          <a:ln w="6345" cap="flat">
            <a:solidFill>
              <a:srgbClr val="FFFFFF"/>
            </a:solidFill>
            <a:prstDash val="solid"/>
            <a:miter/>
            <a:tailEnd type="arrow"/>
          </a:ln>
        </p:spPr>
      </p:cxnSp>
      <p:sp>
        <p:nvSpPr>
          <p:cNvPr id="31" name="TextBox 34">
            <a:extLst>
              <a:ext uri="{FF2B5EF4-FFF2-40B4-BE49-F238E27FC236}">
                <a16:creationId xmlns:a16="http://schemas.microsoft.com/office/drawing/2014/main" id="{5D6851F4-EE9B-4EDF-A9A8-9E26DCD4F560}"/>
              </a:ext>
            </a:extLst>
          </p:cNvPr>
          <p:cNvSpPr txBox="1"/>
          <p:nvPr/>
        </p:nvSpPr>
        <p:spPr>
          <a:xfrm>
            <a:off x="8189933" y="4321481"/>
            <a:ext cx="2701585" cy="3385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Compatibility &amp; Dependency</a:t>
            </a:r>
            <a:endParaRPr lang="en-IN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A8D6843E-46A8-4F0A-8C2E-D6277532BBA5}"/>
              </a:ext>
            </a:extLst>
          </p:cNvPr>
          <p:cNvSpPr txBox="1"/>
          <p:nvPr/>
        </p:nvSpPr>
        <p:spPr>
          <a:xfrm>
            <a:off x="8192027" y="4849657"/>
            <a:ext cx="256741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Long setup time</a:t>
            </a:r>
            <a:endParaRPr lang="en-IN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TextBox 36">
            <a:extLst>
              <a:ext uri="{FF2B5EF4-FFF2-40B4-BE49-F238E27FC236}">
                <a16:creationId xmlns:a16="http://schemas.microsoft.com/office/drawing/2014/main" id="{2863A2A9-CBA4-4335-8BC3-B80B68E87C91}"/>
              </a:ext>
            </a:extLst>
          </p:cNvPr>
          <p:cNvSpPr txBox="1"/>
          <p:nvPr/>
        </p:nvSpPr>
        <p:spPr>
          <a:xfrm>
            <a:off x="8185471" y="5426186"/>
            <a:ext cx="2701585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Dev/Test/Prod environment </a:t>
            </a:r>
            <a:endParaRPr lang="en-IN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4" name="Picture 40">
            <a:extLst>
              <a:ext uri="{FF2B5EF4-FFF2-40B4-BE49-F238E27FC236}">
                <a16:creationId xmlns:a16="http://schemas.microsoft.com/office/drawing/2014/main" id="{80036C0A-EBD3-40BD-8C29-877BC0E09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764" y="2642908"/>
            <a:ext cx="1085850" cy="9620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3409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 animBg="1"/>
      <p:bldP spid="12" grpId="0" animBg="1"/>
      <p:bldP spid="13" grpId="0" animBg="1"/>
      <p:bldP spid="14" grpId="0" animBg="1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727D7EF9-00B0-46BB-9DD2-19675C2526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Containers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1AE4710-7853-4FD8-916B-B40FBF8E8D62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5">
            <a:extLst>
              <a:ext uri="{FF2B5EF4-FFF2-40B4-BE49-F238E27FC236}">
                <a16:creationId xmlns:a16="http://schemas.microsoft.com/office/drawing/2014/main" id="{D16C3E5A-EC6D-4218-BA75-5551E734D0D4}"/>
              </a:ext>
            </a:extLst>
          </p:cNvPr>
          <p:cNvSpPr txBox="1"/>
          <p:nvPr/>
        </p:nvSpPr>
        <p:spPr>
          <a:xfrm>
            <a:off x="1453018" y="1991636"/>
            <a:ext cx="181627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Webserver 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271398B-E7AE-4548-9B5B-7B20E4F4C72C}"/>
              </a:ext>
            </a:extLst>
          </p:cNvPr>
          <p:cNvSpPr txBox="1"/>
          <p:nvPr/>
        </p:nvSpPr>
        <p:spPr>
          <a:xfrm>
            <a:off x="3371584" y="1968675"/>
            <a:ext cx="198955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Application Server 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C00B342-DF0F-4B66-BECC-C06559C8889C}"/>
              </a:ext>
            </a:extLst>
          </p:cNvPr>
          <p:cNvSpPr txBox="1"/>
          <p:nvPr/>
        </p:nvSpPr>
        <p:spPr>
          <a:xfrm>
            <a:off x="6004133" y="1945715"/>
            <a:ext cx="141544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Database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3C02E04-D072-4374-BB93-07482C8E49B4}"/>
              </a:ext>
            </a:extLst>
          </p:cNvPr>
          <p:cNvSpPr txBox="1"/>
          <p:nvPr/>
        </p:nvSpPr>
        <p:spPr>
          <a:xfrm>
            <a:off x="8636681" y="1960327"/>
            <a:ext cx="124635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Caching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4C59C4FE-03B2-402C-B7DD-101F901C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281" y="2724345"/>
            <a:ext cx="1002072" cy="9708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D68D5ED5-197F-40E0-94CC-4B345F241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430" y="2636663"/>
            <a:ext cx="1035493" cy="9708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3">
            <a:extLst>
              <a:ext uri="{FF2B5EF4-FFF2-40B4-BE49-F238E27FC236}">
                <a16:creationId xmlns:a16="http://schemas.microsoft.com/office/drawing/2014/main" id="{B2AE79E1-EAD2-44C0-BB46-5D7D95574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899" y="2615266"/>
            <a:ext cx="1073057" cy="97083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angle 14">
            <a:extLst>
              <a:ext uri="{FF2B5EF4-FFF2-40B4-BE49-F238E27FC236}">
                <a16:creationId xmlns:a16="http://schemas.microsoft.com/office/drawing/2014/main" id="{D82EB71E-16E8-4FA7-9049-DCD933339788}"/>
              </a:ext>
            </a:extLst>
          </p:cNvPr>
          <p:cNvSpPr/>
          <p:nvPr/>
        </p:nvSpPr>
        <p:spPr>
          <a:xfrm>
            <a:off x="1227554" y="6005056"/>
            <a:ext cx="8883030" cy="350727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Hardware Infrastructure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DA4581E1-2B06-439C-8E30-484A36D7781E}"/>
              </a:ext>
            </a:extLst>
          </p:cNvPr>
          <p:cNvSpPr/>
          <p:nvPr/>
        </p:nvSpPr>
        <p:spPr>
          <a:xfrm>
            <a:off x="1227554" y="5452631"/>
            <a:ext cx="8883030" cy="369335"/>
          </a:xfrm>
          <a:prstGeom prst="rect">
            <a:avLst/>
          </a:prstGeom>
          <a:solidFill>
            <a:srgbClr val="92D05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AF457C4-3477-48A0-951E-D25A24C77310}"/>
              </a:ext>
            </a:extLst>
          </p:cNvPr>
          <p:cNvSpPr/>
          <p:nvPr/>
        </p:nvSpPr>
        <p:spPr>
          <a:xfrm>
            <a:off x="1419240" y="4054979"/>
            <a:ext cx="647559" cy="369335"/>
          </a:xfrm>
          <a:prstGeom prst="rect">
            <a:avLst/>
          </a:prstGeom>
          <a:solidFill>
            <a:srgbClr val="0070C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Libs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A839D8A8-BF86-4F8E-AA8C-055981EC6305}"/>
              </a:ext>
            </a:extLst>
          </p:cNvPr>
          <p:cNvSpPr/>
          <p:nvPr/>
        </p:nvSpPr>
        <p:spPr>
          <a:xfrm>
            <a:off x="2154481" y="4069061"/>
            <a:ext cx="751554" cy="355253"/>
          </a:xfrm>
          <a:prstGeom prst="rect">
            <a:avLst/>
          </a:prstGeom>
          <a:solidFill>
            <a:srgbClr val="0070C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Deps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17390CAC-CABE-4908-8551-FC312BE195C2}"/>
              </a:ext>
            </a:extLst>
          </p:cNvPr>
          <p:cNvSpPr/>
          <p:nvPr/>
        </p:nvSpPr>
        <p:spPr>
          <a:xfrm>
            <a:off x="1227554" y="1991636"/>
            <a:ext cx="1916481" cy="2738884"/>
          </a:xfrm>
          <a:prstGeom prst="rect">
            <a:avLst/>
          </a:prstGeom>
          <a:noFill/>
          <a:ln w="12701" cap="flat">
            <a:solidFill>
              <a:srgbClr val="F6F8F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E36A41B5-F83C-4176-9D4C-7A983B99DD29}"/>
              </a:ext>
            </a:extLst>
          </p:cNvPr>
          <p:cNvSpPr/>
          <p:nvPr/>
        </p:nvSpPr>
        <p:spPr>
          <a:xfrm>
            <a:off x="3613370" y="4057073"/>
            <a:ext cx="647559" cy="369335"/>
          </a:xfrm>
          <a:prstGeom prst="rect">
            <a:avLst/>
          </a:prstGeom>
          <a:solidFill>
            <a:srgbClr val="0070C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Libs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4482D7DC-D156-4208-81B9-F1B73A3975C4}"/>
              </a:ext>
            </a:extLst>
          </p:cNvPr>
          <p:cNvSpPr/>
          <p:nvPr/>
        </p:nvSpPr>
        <p:spPr>
          <a:xfrm>
            <a:off x="4348621" y="4071146"/>
            <a:ext cx="751554" cy="355253"/>
          </a:xfrm>
          <a:prstGeom prst="rect">
            <a:avLst/>
          </a:prstGeom>
          <a:solidFill>
            <a:srgbClr val="0070C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Deps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96A473FA-4B74-4FEB-BF57-84AFC507D9F9}"/>
              </a:ext>
            </a:extLst>
          </p:cNvPr>
          <p:cNvSpPr/>
          <p:nvPr/>
        </p:nvSpPr>
        <p:spPr>
          <a:xfrm>
            <a:off x="3421684" y="1968675"/>
            <a:ext cx="1916481" cy="2738884"/>
          </a:xfrm>
          <a:prstGeom prst="rect">
            <a:avLst/>
          </a:prstGeom>
          <a:noFill/>
          <a:ln w="12701" cap="flat">
            <a:solidFill>
              <a:srgbClr val="F6F8F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FE7FBE9E-59F3-4FE5-8A3C-54824E078BF1}"/>
              </a:ext>
            </a:extLst>
          </p:cNvPr>
          <p:cNvSpPr/>
          <p:nvPr/>
        </p:nvSpPr>
        <p:spPr>
          <a:xfrm>
            <a:off x="5905634" y="4057073"/>
            <a:ext cx="647559" cy="369335"/>
          </a:xfrm>
          <a:prstGeom prst="rect">
            <a:avLst/>
          </a:prstGeom>
          <a:solidFill>
            <a:srgbClr val="0070C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Libs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766393BA-2D38-441D-9E64-25162B0299C0}"/>
              </a:ext>
            </a:extLst>
          </p:cNvPr>
          <p:cNvSpPr/>
          <p:nvPr/>
        </p:nvSpPr>
        <p:spPr>
          <a:xfrm>
            <a:off x="6640875" y="4071146"/>
            <a:ext cx="751554" cy="355253"/>
          </a:xfrm>
          <a:prstGeom prst="rect">
            <a:avLst/>
          </a:prstGeom>
          <a:solidFill>
            <a:srgbClr val="0070C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Deps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B8EC2537-6C2C-4CB7-87DE-0BD3CA953735}"/>
              </a:ext>
            </a:extLst>
          </p:cNvPr>
          <p:cNvSpPr/>
          <p:nvPr/>
        </p:nvSpPr>
        <p:spPr>
          <a:xfrm>
            <a:off x="5713948" y="1968675"/>
            <a:ext cx="1916481" cy="2738884"/>
          </a:xfrm>
          <a:prstGeom prst="rect">
            <a:avLst/>
          </a:prstGeom>
          <a:noFill/>
          <a:ln w="12701" cap="flat">
            <a:solidFill>
              <a:srgbClr val="F6F8F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B31F7242-5777-482B-9020-35FEDEA47649}"/>
              </a:ext>
            </a:extLst>
          </p:cNvPr>
          <p:cNvSpPr/>
          <p:nvPr/>
        </p:nvSpPr>
        <p:spPr>
          <a:xfrm>
            <a:off x="8385779" y="4094646"/>
            <a:ext cx="647559" cy="369335"/>
          </a:xfrm>
          <a:prstGeom prst="rect">
            <a:avLst/>
          </a:prstGeom>
          <a:solidFill>
            <a:srgbClr val="0070C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Libs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29994C60-C686-4456-89B0-4D3A04B373D4}"/>
              </a:ext>
            </a:extLst>
          </p:cNvPr>
          <p:cNvSpPr/>
          <p:nvPr/>
        </p:nvSpPr>
        <p:spPr>
          <a:xfrm>
            <a:off x="9121021" y="4083673"/>
            <a:ext cx="751554" cy="355253"/>
          </a:xfrm>
          <a:prstGeom prst="rect">
            <a:avLst/>
          </a:prstGeom>
          <a:solidFill>
            <a:srgbClr val="0070C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Deps</a:t>
            </a: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03B9A926-FCE2-4D5B-9303-D1DAA933736E}"/>
              </a:ext>
            </a:extLst>
          </p:cNvPr>
          <p:cNvSpPr/>
          <p:nvPr/>
        </p:nvSpPr>
        <p:spPr>
          <a:xfrm>
            <a:off x="8194093" y="1943621"/>
            <a:ext cx="1916481" cy="2809859"/>
          </a:xfrm>
          <a:prstGeom prst="rect">
            <a:avLst/>
          </a:prstGeom>
          <a:noFill/>
          <a:ln w="12701" cap="flat">
            <a:solidFill>
              <a:srgbClr val="F6F8F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3809DC10-2763-48D3-87FA-6128A25DBAA9}"/>
              </a:ext>
            </a:extLst>
          </p:cNvPr>
          <p:cNvSpPr/>
          <p:nvPr/>
        </p:nvSpPr>
        <p:spPr>
          <a:xfrm>
            <a:off x="1227554" y="4947781"/>
            <a:ext cx="8883030" cy="351641"/>
          </a:xfrm>
          <a:prstGeom prst="rect">
            <a:avLst/>
          </a:prstGeom>
          <a:solidFill>
            <a:srgbClr val="8497B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Docker 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6" name="Picture 29">
            <a:extLst>
              <a:ext uri="{FF2B5EF4-FFF2-40B4-BE49-F238E27FC236}">
                <a16:creationId xmlns:a16="http://schemas.microsoft.com/office/drawing/2014/main" id="{E926659B-F383-47CA-ACD5-F3D1070E8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446" y="2642908"/>
            <a:ext cx="1085850" cy="96202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66290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2E7C9B6A-95EA-42C3-BFD3-E0696BF1A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Dockerfile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5050E23-2607-4451-918A-C21541FE941D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ACA6F3F1-1798-41C0-8277-E91D0D08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852" y="2729227"/>
            <a:ext cx="7709946" cy="21275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9193BC1-D7F6-45E3-8266-62C93757FE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What are Containers? 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90E8E36-C1E5-4004-9051-13F6F9BABC4C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5">
            <a:extLst>
              <a:ext uri="{FF2B5EF4-FFF2-40B4-BE49-F238E27FC236}">
                <a16:creationId xmlns:a16="http://schemas.microsoft.com/office/drawing/2014/main" id="{EE7D1F13-B6BB-4800-BB29-7F2C4CABD219}"/>
              </a:ext>
            </a:extLst>
          </p:cNvPr>
          <p:cNvSpPr txBox="1"/>
          <p:nvPr/>
        </p:nvSpPr>
        <p:spPr>
          <a:xfrm>
            <a:off x="1936589" y="5568211"/>
            <a:ext cx="209820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BARE METAL</a:t>
            </a:r>
            <a:endParaRPr lang="en-IN" sz="2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4FBBA57-5C6E-46D7-81EA-1A46934E6DE0}"/>
              </a:ext>
            </a:extLst>
          </p:cNvPr>
          <p:cNvSpPr/>
          <p:nvPr/>
        </p:nvSpPr>
        <p:spPr>
          <a:xfrm>
            <a:off x="1531620" y="1897379"/>
            <a:ext cx="2708910" cy="3509010"/>
          </a:xfrm>
          <a:prstGeom prst="rect">
            <a:avLst/>
          </a:prstGeom>
          <a:solidFill>
            <a:srgbClr val="D0CECE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B3AE675-7E9F-43A4-B4DB-F8AA52BC8F8D}"/>
              </a:ext>
            </a:extLst>
          </p:cNvPr>
          <p:cNvSpPr/>
          <p:nvPr/>
        </p:nvSpPr>
        <p:spPr>
          <a:xfrm>
            <a:off x="2215618" y="2341028"/>
            <a:ext cx="1360709" cy="508452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app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D9BD831-6DEB-44D1-B72F-357E1D7CC118}"/>
              </a:ext>
            </a:extLst>
          </p:cNvPr>
          <p:cNvSpPr/>
          <p:nvPr/>
        </p:nvSpPr>
        <p:spPr>
          <a:xfrm>
            <a:off x="1719419" y="3186601"/>
            <a:ext cx="974540" cy="68638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lib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6CD62B7-A8AE-4F30-B234-F2B9DACA35A8}"/>
              </a:ext>
            </a:extLst>
          </p:cNvPr>
          <p:cNvSpPr/>
          <p:nvPr/>
        </p:nvSpPr>
        <p:spPr>
          <a:xfrm>
            <a:off x="3124395" y="3186601"/>
            <a:ext cx="974540" cy="672440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bin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F6F8695-C569-48A2-8545-510A31184E8D}"/>
              </a:ext>
            </a:extLst>
          </p:cNvPr>
          <p:cNvSpPr/>
          <p:nvPr/>
        </p:nvSpPr>
        <p:spPr>
          <a:xfrm>
            <a:off x="1707989" y="4095826"/>
            <a:ext cx="2379506" cy="487603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kernel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7BD940A0-3B46-4F7D-8FFF-9E9AA83270B1}"/>
              </a:ext>
            </a:extLst>
          </p:cNvPr>
          <p:cNvSpPr/>
          <p:nvPr/>
        </p:nvSpPr>
        <p:spPr>
          <a:xfrm>
            <a:off x="1707989" y="4757449"/>
            <a:ext cx="2379515" cy="487603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hardware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9D94B8CE-CA2B-4E41-B35C-827C346B1658}"/>
              </a:ext>
            </a:extLst>
          </p:cNvPr>
          <p:cNvSpPr/>
          <p:nvPr/>
        </p:nvSpPr>
        <p:spPr>
          <a:xfrm>
            <a:off x="4674869" y="1897379"/>
            <a:ext cx="2857500" cy="3509010"/>
          </a:xfrm>
          <a:prstGeom prst="rect">
            <a:avLst/>
          </a:prstGeom>
          <a:solidFill>
            <a:srgbClr val="D0CECE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5C132087-7BB5-48CB-AB3B-E804ED7D0324}"/>
              </a:ext>
            </a:extLst>
          </p:cNvPr>
          <p:cNvSpPr/>
          <p:nvPr/>
        </p:nvSpPr>
        <p:spPr>
          <a:xfrm>
            <a:off x="4838858" y="4883984"/>
            <a:ext cx="2507613" cy="339617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hardware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B5552ADD-7600-4F2A-92FF-B4B3E2EFB7A9}"/>
              </a:ext>
            </a:extLst>
          </p:cNvPr>
          <p:cNvSpPr/>
          <p:nvPr/>
        </p:nvSpPr>
        <p:spPr>
          <a:xfrm>
            <a:off x="4827428" y="4440436"/>
            <a:ext cx="2530473" cy="339617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kernel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FCD717E-A733-4441-9245-190981855107}"/>
              </a:ext>
            </a:extLst>
          </p:cNvPr>
          <p:cNvSpPr/>
          <p:nvPr/>
        </p:nvSpPr>
        <p:spPr>
          <a:xfrm>
            <a:off x="4827428" y="3958062"/>
            <a:ext cx="2511609" cy="339617"/>
          </a:xfrm>
          <a:prstGeom prst="rect">
            <a:avLst/>
          </a:prstGeom>
          <a:solidFill>
            <a:srgbClr val="70AD4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Hypervisor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0DF3105F-3AA4-46C1-9C66-F87062C8409B}"/>
              </a:ext>
            </a:extLst>
          </p:cNvPr>
          <p:cNvSpPr/>
          <p:nvPr/>
        </p:nvSpPr>
        <p:spPr>
          <a:xfrm>
            <a:off x="4827428" y="1997909"/>
            <a:ext cx="1223037" cy="1840056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F04722C0-8042-4834-B74C-34630246B2AA}"/>
              </a:ext>
            </a:extLst>
          </p:cNvPr>
          <p:cNvSpPr/>
          <p:nvPr/>
        </p:nvSpPr>
        <p:spPr>
          <a:xfrm>
            <a:off x="6120106" y="1991490"/>
            <a:ext cx="1223037" cy="1840056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EEFA54A9-1991-4817-A3B5-67625621B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61" y="2130204"/>
            <a:ext cx="923818" cy="16006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21">
            <a:extLst>
              <a:ext uri="{FF2B5EF4-FFF2-40B4-BE49-F238E27FC236}">
                <a16:creationId xmlns:a16="http://schemas.microsoft.com/office/drawing/2014/main" id="{F3A31459-FA1B-4686-A469-AC5B1093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48" y="2118774"/>
            <a:ext cx="923818" cy="16006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23">
            <a:extLst>
              <a:ext uri="{FF2B5EF4-FFF2-40B4-BE49-F238E27FC236}">
                <a16:creationId xmlns:a16="http://schemas.microsoft.com/office/drawing/2014/main" id="{B1BEB7DA-A84F-4DE3-9B98-65E757E7E8AC}"/>
              </a:ext>
            </a:extLst>
          </p:cNvPr>
          <p:cNvSpPr txBox="1"/>
          <p:nvPr/>
        </p:nvSpPr>
        <p:spPr>
          <a:xfrm>
            <a:off x="5324084" y="5550508"/>
            <a:ext cx="180823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HYPERVISOR</a:t>
            </a:r>
            <a:endParaRPr lang="en-IN" sz="2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5E96BD29-F374-45FB-BE16-01D9F0FCB8E5}"/>
              </a:ext>
            </a:extLst>
          </p:cNvPr>
          <p:cNvSpPr/>
          <p:nvPr/>
        </p:nvSpPr>
        <p:spPr>
          <a:xfrm>
            <a:off x="8187693" y="1878333"/>
            <a:ext cx="2857500" cy="3509010"/>
          </a:xfrm>
          <a:prstGeom prst="rect">
            <a:avLst/>
          </a:prstGeom>
          <a:solidFill>
            <a:srgbClr val="D0CECE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1" name="Picture 27">
            <a:extLst>
              <a:ext uri="{FF2B5EF4-FFF2-40B4-BE49-F238E27FC236}">
                <a16:creationId xmlns:a16="http://schemas.microsoft.com/office/drawing/2014/main" id="{C1E4C256-CC3E-4F4B-BDBF-F4A2FE6E4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212" y="3914473"/>
            <a:ext cx="2520223" cy="3433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Rectangle 28">
            <a:extLst>
              <a:ext uri="{FF2B5EF4-FFF2-40B4-BE49-F238E27FC236}">
                <a16:creationId xmlns:a16="http://schemas.microsoft.com/office/drawing/2014/main" id="{FB03749C-CA56-41AC-9952-709C8D5D7398}"/>
              </a:ext>
            </a:extLst>
          </p:cNvPr>
          <p:cNvSpPr/>
          <p:nvPr/>
        </p:nvSpPr>
        <p:spPr>
          <a:xfrm>
            <a:off x="8408831" y="4864937"/>
            <a:ext cx="2507613" cy="339617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hardware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9795E91E-FE2E-42B9-961C-79A1625AB3EB}"/>
              </a:ext>
            </a:extLst>
          </p:cNvPr>
          <p:cNvSpPr/>
          <p:nvPr/>
        </p:nvSpPr>
        <p:spPr>
          <a:xfrm>
            <a:off x="8397401" y="4398529"/>
            <a:ext cx="2530473" cy="339617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kernel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4" name="Picture 30">
            <a:extLst>
              <a:ext uri="{FF2B5EF4-FFF2-40B4-BE49-F238E27FC236}">
                <a16:creationId xmlns:a16="http://schemas.microsoft.com/office/drawing/2014/main" id="{FD44A1E3-63DC-4918-93E8-7670F9CAD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905" y="2142366"/>
            <a:ext cx="694916" cy="12603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31">
            <a:extLst>
              <a:ext uri="{FF2B5EF4-FFF2-40B4-BE49-F238E27FC236}">
                <a16:creationId xmlns:a16="http://schemas.microsoft.com/office/drawing/2014/main" id="{49F5095C-D1D8-451A-B04A-141F073F9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305" y="2135380"/>
            <a:ext cx="694916" cy="1276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32">
            <a:extLst>
              <a:ext uri="{FF2B5EF4-FFF2-40B4-BE49-F238E27FC236}">
                <a16:creationId xmlns:a16="http://schemas.microsoft.com/office/drawing/2014/main" id="{9FD9991F-78B9-41D2-9060-F2FD28A33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2508" y="2173483"/>
            <a:ext cx="694916" cy="12292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7" name="TextBox 33">
            <a:extLst>
              <a:ext uri="{FF2B5EF4-FFF2-40B4-BE49-F238E27FC236}">
                <a16:creationId xmlns:a16="http://schemas.microsoft.com/office/drawing/2014/main" id="{D7A7E61D-50A1-4E69-822F-C9437CB3C20A}"/>
              </a:ext>
            </a:extLst>
          </p:cNvPr>
          <p:cNvSpPr txBox="1"/>
          <p:nvPr/>
        </p:nvSpPr>
        <p:spPr>
          <a:xfrm>
            <a:off x="9122657" y="5497171"/>
            <a:ext cx="180823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Docker</a:t>
            </a:r>
            <a:endParaRPr lang="en-IN" sz="2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/>
      <p:bldP spid="20" grpId="0" animBg="1"/>
      <p:bldP spid="22" grpId="0" animBg="1"/>
      <p:bldP spid="23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CC21652F-B38B-4A60-A989-6800E4BE5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Writing your first Dockerfile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6918A79-A0E8-4465-A8CF-20B6A7CEE16A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Rectangle 4">
            <a:extLst>
              <a:ext uri="{FF2B5EF4-FFF2-40B4-BE49-F238E27FC236}">
                <a16:creationId xmlns:a16="http://schemas.microsoft.com/office/drawing/2014/main" id="{8EFCE090-10E5-4058-B2CD-B92C36989611}"/>
              </a:ext>
            </a:extLst>
          </p:cNvPr>
          <p:cNvSpPr/>
          <p:nvPr/>
        </p:nvSpPr>
        <p:spPr>
          <a:xfrm>
            <a:off x="2010628" y="2821426"/>
            <a:ext cx="775530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FROM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25FCBE6-845E-4087-B79E-2CFCB2773232}"/>
              </a:ext>
            </a:extLst>
          </p:cNvPr>
          <p:cNvSpPr/>
          <p:nvPr/>
        </p:nvSpPr>
        <p:spPr>
          <a:xfrm>
            <a:off x="4162300" y="2821426"/>
            <a:ext cx="617476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RUN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72B4C17-2134-4F77-A294-0C3E6648C155}"/>
              </a:ext>
            </a:extLst>
          </p:cNvPr>
          <p:cNvSpPr/>
          <p:nvPr/>
        </p:nvSpPr>
        <p:spPr>
          <a:xfrm>
            <a:off x="6187308" y="2825230"/>
            <a:ext cx="65434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CMD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A55549A-C74D-4763-9045-08E7DC6495CF}"/>
              </a:ext>
            </a:extLst>
          </p:cNvPr>
          <p:cNvSpPr/>
          <p:nvPr/>
        </p:nvSpPr>
        <p:spPr>
          <a:xfrm>
            <a:off x="8195181" y="2840473"/>
            <a:ext cx="1414686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ENTRYPOINT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4BF9AAC-5759-41A8-AB8F-7EC22B2B7D99}"/>
              </a:ext>
            </a:extLst>
          </p:cNvPr>
          <p:cNvSpPr/>
          <p:nvPr/>
        </p:nvSpPr>
        <p:spPr>
          <a:xfrm>
            <a:off x="2717386" y="3945370"/>
            <a:ext cx="585417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ENV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10A5F388-0F5D-447C-A27E-DB4F7A69B364}"/>
              </a:ext>
            </a:extLst>
          </p:cNvPr>
          <p:cNvSpPr/>
          <p:nvPr/>
        </p:nvSpPr>
        <p:spPr>
          <a:xfrm>
            <a:off x="4092790" y="3960613"/>
            <a:ext cx="702496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COPY</a:t>
            </a: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6566BB7-2F61-455C-A420-61C78D258606}"/>
              </a:ext>
            </a:extLst>
          </p:cNvPr>
          <p:cNvSpPr/>
          <p:nvPr/>
        </p:nvSpPr>
        <p:spPr>
          <a:xfrm>
            <a:off x="5662513" y="3987286"/>
            <a:ext cx="615875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ADD</a:t>
            </a: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12869369-9F97-439C-8BBC-E0B15C09229F}"/>
              </a:ext>
            </a:extLst>
          </p:cNvPr>
          <p:cNvSpPr/>
          <p:nvPr/>
        </p:nvSpPr>
        <p:spPr>
          <a:xfrm>
            <a:off x="7277956" y="3991090"/>
            <a:ext cx="1140439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WORKDIR</a:t>
            </a: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22D68A21-50F0-43DC-91FC-87E026581D39}"/>
              </a:ext>
            </a:extLst>
          </p:cNvPr>
          <p:cNvSpPr/>
          <p:nvPr/>
        </p:nvSpPr>
        <p:spPr>
          <a:xfrm>
            <a:off x="3633112" y="5200887"/>
            <a:ext cx="923653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EXPOSE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35BCAE4-E965-4AE2-A8DF-D34B0287C43D}"/>
              </a:ext>
            </a:extLst>
          </p:cNvPr>
          <p:cNvSpPr/>
          <p:nvPr/>
        </p:nvSpPr>
        <p:spPr>
          <a:xfrm>
            <a:off x="5342473" y="5221726"/>
            <a:ext cx="708660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ARGS</a:t>
            </a: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E1B6207C-81EF-45A7-9E1E-5F99D753FA45}"/>
              </a:ext>
            </a:extLst>
          </p:cNvPr>
          <p:cNvSpPr/>
          <p:nvPr/>
        </p:nvSpPr>
        <p:spPr>
          <a:xfrm>
            <a:off x="6969346" y="5236960"/>
            <a:ext cx="686403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USER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44566B2-9EC7-4934-BB35-7EE2B7634E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FROM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316198C-6A88-4998-8719-87E9178433BA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5E321D5-2E8C-4BDF-BAA2-026410AFFC46}"/>
              </a:ext>
            </a:extLst>
          </p:cNvPr>
          <p:cNvSpPr txBox="1"/>
          <p:nvPr/>
        </p:nvSpPr>
        <p:spPr>
          <a:xfrm>
            <a:off x="619762" y="2240279"/>
            <a:ext cx="6432547" cy="31700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Valid docker file should start with FROM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	</a:t>
            </a:r>
            <a:endParaRPr lang="en-US" sz="2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	Multiple times.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	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	Different forms			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		- FROM: tag/digest 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		- FROM ubuntu:latest AS abc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4BE24D2-7B8C-4BCA-9DD3-B34C97C4FE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7811262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Execution  RUN/ </a:t>
            </a:r>
            <a:r>
              <a:rPr lang="en-US" sz="3200">
                <a:solidFill>
                  <a:srgbClr val="FFFFFF"/>
                </a:solidFill>
              </a:rPr>
              <a:t>CMD</a:t>
            </a:r>
            <a:r>
              <a:rPr lang="en-US" sz="3600">
                <a:solidFill>
                  <a:srgbClr val="FFFFFF"/>
                </a:solidFill>
              </a:rPr>
              <a:t>/ </a:t>
            </a:r>
            <a:r>
              <a:rPr lang="en-US" sz="3200">
                <a:solidFill>
                  <a:srgbClr val="FFFFFF"/>
                </a:solidFill>
              </a:rPr>
              <a:t>ENTRYPOINT</a:t>
            </a:r>
            <a:endParaRPr lang="en-IN" sz="32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F25F2269-095B-4760-B599-522AE4DBF951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3F715C-F396-42C7-B6E5-1D1D87D97F16}"/>
              </a:ext>
            </a:extLst>
          </p:cNvPr>
          <p:cNvSpPr txBox="1"/>
          <p:nvPr/>
        </p:nvSpPr>
        <p:spPr>
          <a:xfrm>
            <a:off x="619762" y="2240279"/>
            <a:ext cx="3415027" cy="3754873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2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RUN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Build time instruction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often used for installing software packages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Creates new layer and creates a new image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744600-9C25-4778-9796-8D44EBE9ADA1}"/>
              </a:ext>
            </a:extLst>
          </p:cNvPr>
          <p:cNvSpPr txBox="1"/>
          <p:nvPr/>
        </p:nvSpPr>
        <p:spPr>
          <a:xfrm>
            <a:off x="4349755" y="2240279"/>
            <a:ext cx="3415027" cy="3754874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2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CMD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Runtime instruction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Execute the instruction during the container at launch time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One per </a:t>
            </a:r>
            <a:r>
              <a:rPr lang="en-US" sz="1800" b="1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dockerfile</a:t>
            </a: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Command line parameter pass will get replaced. 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0FFEE-DB9B-4286-959E-9D1045D9992D}"/>
              </a:ext>
            </a:extLst>
          </p:cNvPr>
          <p:cNvSpPr txBox="1"/>
          <p:nvPr/>
        </p:nvSpPr>
        <p:spPr>
          <a:xfrm>
            <a:off x="8091167" y="2221233"/>
            <a:ext cx="3641921" cy="3754874"/>
          </a:xfrm>
          <a:prstGeom prst="rect">
            <a:avLst/>
          </a:prstGeom>
          <a:noFill/>
          <a:ln w="9528" cap="flat">
            <a:solidFill>
              <a:srgbClr val="F2F2F2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2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ENTRYPOINT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Runtime instruction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Allows you to configure a container that will run as an executable.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Command line command line get appended.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61989A3-29CB-4DBF-A3C0-595A3F61E6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7811262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Execution  RUN/ </a:t>
            </a:r>
            <a:r>
              <a:rPr lang="en-US" sz="3200">
                <a:solidFill>
                  <a:srgbClr val="FFFFFF"/>
                </a:solidFill>
              </a:rPr>
              <a:t>CMD</a:t>
            </a:r>
            <a:r>
              <a:rPr lang="en-US" sz="3600">
                <a:solidFill>
                  <a:srgbClr val="FFFFFF"/>
                </a:solidFill>
              </a:rPr>
              <a:t>/ </a:t>
            </a:r>
            <a:r>
              <a:rPr lang="en-US" sz="3200">
                <a:solidFill>
                  <a:srgbClr val="FFFFFF"/>
                </a:solidFill>
              </a:rPr>
              <a:t>ENTRYPOINT</a:t>
            </a:r>
            <a:endParaRPr lang="en-IN" sz="32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0F6B963-9D40-4AE3-9278-725428165DCD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42DAFC-A128-4F15-8A03-7D6793CDC4D3}"/>
              </a:ext>
            </a:extLst>
          </p:cNvPr>
          <p:cNvSpPr txBox="1"/>
          <p:nvPr/>
        </p:nvSpPr>
        <p:spPr>
          <a:xfrm>
            <a:off x="1838419" y="2219422"/>
            <a:ext cx="3609475" cy="2308320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Exp: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FROM </a:t>
            </a:r>
            <a:r>
              <a:rPr lang="en-US" sz="1800" b="1" i="0" u="none" strike="noStrike" kern="0" cap="none" spc="0" baseline="0" dirty="0" err="1">
                <a:solidFill>
                  <a:srgbClr val="FFFFFF"/>
                </a:solidFill>
                <a:uFillTx/>
                <a:latin typeface="Calibri"/>
              </a:rPr>
              <a:t>ubuntu:latest</a:t>
            </a:r>
            <a:endParaRPr lang="en-US" sz="18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RUN apt-get update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RUN apt-get install -y </a:t>
            </a:r>
            <a:r>
              <a:rPr lang="en-US" sz="1800" b="1" i="0" u="none" strike="noStrike" kern="0" cap="none" spc="0" baseline="0" dirty="0" err="1">
                <a:solidFill>
                  <a:srgbClr val="FFFFFF"/>
                </a:solidFill>
                <a:uFillTx/>
                <a:latin typeface="Calibri"/>
              </a:rPr>
              <a:t>iputils</a:t>
            </a: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-ping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CMD ping localhost</a:t>
            </a:r>
            <a:endParaRPr lang="en-IN" sz="18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F23E8C78-4A2B-405F-890D-BA93B8CC2D35}"/>
              </a:ext>
            </a:extLst>
          </p:cNvPr>
          <p:cNvSpPr txBox="1"/>
          <p:nvPr/>
        </p:nvSpPr>
        <p:spPr>
          <a:xfrm>
            <a:off x="6389580" y="2219422"/>
            <a:ext cx="4660221" cy="2308320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Exp: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FROM ubuntu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RUN apt-get update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ENTRYPOINT ["/bin/echo", "Hello World"]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857A53D0-F7BD-44C1-8E99-038832A8C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>
            <a:normAutofit/>
          </a:bodyPr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CMD example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A895C64-00B3-4C22-807B-60D4EA5C10FD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BC0D1C9-BECB-43E3-8C3B-73AB9A5D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46" y="1736346"/>
            <a:ext cx="39814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25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CC62B4D-21F2-4A2A-9285-2AA13EB02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 err="1">
                <a:solidFill>
                  <a:srgbClr val="FFFFFF"/>
                </a:solidFill>
              </a:rPr>
              <a:t>Dockerfile</a:t>
            </a:r>
            <a:r>
              <a:rPr lang="en-US" sz="3600" dirty="0">
                <a:solidFill>
                  <a:srgbClr val="FFFFFF"/>
                </a:solidFill>
              </a:rPr>
              <a:t> Reference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E0007AE-7409-4E88-A6B8-DC415E8C2411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5">
            <a:extLst>
              <a:ext uri="{FF2B5EF4-FFF2-40B4-BE49-F238E27FC236}">
                <a16:creationId xmlns:a16="http://schemas.microsoft.com/office/drawing/2014/main" id="{B2C30BE2-1308-43BB-82A4-901813F6E6E2}"/>
              </a:ext>
            </a:extLst>
          </p:cNvPr>
          <p:cNvSpPr txBox="1"/>
          <p:nvPr/>
        </p:nvSpPr>
        <p:spPr>
          <a:xfrm>
            <a:off x="1133475" y="2240279"/>
            <a:ext cx="3841686" cy="3200876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2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ENV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Set environment variables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 dirty="0">
              <a:solidFill>
                <a:srgbClr val="FFFFFF"/>
              </a:solidFill>
              <a:latin typeface="Calibri"/>
            </a:endParaRP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dirty="0">
                <a:solidFill>
                  <a:srgbClr val="FFFFFF"/>
                </a:solidFill>
                <a:latin typeface="Calibri"/>
              </a:rPr>
              <a:t>FROM  ubuntu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dirty="0">
                <a:solidFill>
                  <a:srgbClr val="FFFFFF"/>
                </a:solidFill>
                <a:latin typeface="Calibri"/>
              </a:rPr>
              <a:t>ENV  HOME /root</a:t>
            </a:r>
          </a:p>
          <a:p>
            <a: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dirty="0">
                <a:solidFill>
                  <a:srgbClr val="FFFFFF"/>
                </a:solidFill>
                <a:latin typeface="Calibri"/>
              </a:rPr>
              <a:t>CMD  echo  ${HOME}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6462ED-7800-40E9-A857-DD34C63586F6}"/>
              </a:ext>
            </a:extLst>
          </p:cNvPr>
          <p:cNvSpPr txBox="1"/>
          <p:nvPr/>
        </p:nvSpPr>
        <p:spPr>
          <a:xfrm>
            <a:off x="5857875" y="2173604"/>
            <a:ext cx="5653405" cy="3200876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2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EXPOSE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FFFFFF"/>
                </a:solidFill>
              </a:rPr>
              <a:t>Inform the network port the container listens on runtime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FFFFFF"/>
                </a:solidFill>
                <a:latin typeface="Calibri"/>
              </a:rPr>
              <a:t>RUN apt-get install apache2 -y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FFFFFF"/>
                </a:solidFill>
                <a:latin typeface="Calibri"/>
              </a:rPr>
              <a:t>RUN apt-get install apache2-utils -y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FFFFFF"/>
                </a:solidFill>
                <a:latin typeface="Calibri"/>
              </a:rPr>
              <a:t>…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FFFFFF"/>
                </a:solidFill>
                <a:latin typeface="Calibri"/>
              </a:rPr>
              <a:t>EXPOSE 80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FFFFFF"/>
                </a:solidFill>
                <a:latin typeface="Calibri"/>
              </a:rPr>
              <a:t>ENTRYPOINT ["apache2ctl"]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FFFFFF"/>
                </a:solidFill>
                <a:latin typeface="Calibri"/>
              </a:rPr>
              <a:t>CMD ["-DFOREGROUND"]</a:t>
            </a:r>
            <a:endParaRPr lang="en-IN" dirty="0">
              <a:solidFill>
                <a:srgbClr val="FFFFFF"/>
              </a:solidFill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070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CC62B4D-21F2-4A2A-9285-2AA13EB025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 err="1">
                <a:solidFill>
                  <a:srgbClr val="FFFFFF"/>
                </a:solidFill>
              </a:rPr>
              <a:t>Dockerfile</a:t>
            </a:r>
            <a:r>
              <a:rPr lang="en-US" sz="3600" dirty="0">
                <a:solidFill>
                  <a:srgbClr val="FFFFFF"/>
                </a:solidFill>
              </a:rPr>
              <a:t> Reference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E0007AE-7409-4E88-A6B8-DC415E8C2411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5">
            <a:extLst>
              <a:ext uri="{FF2B5EF4-FFF2-40B4-BE49-F238E27FC236}">
                <a16:creationId xmlns:a16="http://schemas.microsoft.com/office/drawing/2014/main" id="{B2C30BE2-1308-43BB-82A4-901813F6E6E2}"/>
              </a:ext>
            </a:extLst>
          </p:cNvPr>
          <p:cNvSpPr txBox="1"/>
          <p:nvPr/>
        </p:nvSpPr>
        <p:spPr>
          <a:xfrm>
            <a:off x="800100" y="2240279"/>
            <a:ext cx="4676775" cy="347787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2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WORKDIR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FFFFFF"/>
                </a:solidFill>
              </a:rPr>
              <a:t>Sets the working directory for any RUN, CMD, ENTRYPOINT, COPY and ADD instructions that follow</a:t>
            </a: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FFFFFF"/>
                </a:solidFill>
              </a:rPr>
              <a:t>WORKDIR /</a:t>
            </a:r>
            <a:r>
              <a:rPr lang="en-US" b="1" dirty="0" err="1">
                <a:solidFill>
                  <a:srgbClr val="FFFFFF"/>
                </a:solidFill>
              </a:rPr>
              <a:t>usr</a:t>
            </a:r>
            <a:r>
              <a:rPr lang="en-US" b="1" dirty="0">
                <a:solidFill>
                  <a:srgbClr val="FFFFFF"/>
                </a:solidFill>
              </a:rPr>
              <a:t>/</a:t>
            </a:r>
            <a:r>
              <a:rPr lang="en-US" b="1" dirty="0" err="1">
                <a:solidFill>
                  <a:srgbClr val="FFFFFF"/>
                </a:solidFill>
              </a:rPr>
              <a:t>src</a:t>
            </a:r>
            <a:r>
              <a:rPr lang="en-US" b="1" dirty="0">
                <a:solidFill>
                  <a:srgbClr val="FFFFFF"/>
                </a:solidFill>
              </a:rPr>
              <a:t>/app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FFFFFF"/>
                </a:solidFill>
              </a:rPr>
              <a:t>COPY </a:t>
            </a:r>
            <a:r>
              <a:rPr lang="en-US" b="1" dirty="0" err="1">
                <a:solidFill>
                  <a:srgbClr val="FFFFFF"/>
                </a:solidFill>
              </a:rPr>
              <a:t>package.json</a:t>
            </a:r>
            <a:r>
              <a:rPr lang="en-US" b="1" dirty="0">
                <a:solidFill>
                  <a:srgbClr val="FFFFFF"/>
                </a:solidFill>
              </a:rPr>
              <a:t> /</a:t>
            </a:r>
            <a:r>
              <a:rPr lang="en-US" b="1" dirty="0" err="1">
                <a:solidFill>
                  <a:srgbClr val="FFFFFF"/>
                </a:solidFill>
              </a:rPr>
              <a:t>usr</a:t>
            </a:r>
            <a:r>
              <a:rPr lang="en-US" b="1" dirty="0">
                <a:solidFill>
                  <a:srgbClr val="FFFFFF"/>
                </a:solidFill>
              </a:rPr>
              <a:t>/app/python/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66462ED-7800-40E9-A857-DD34C63586F6}"/>
              </a:ext>
            </a:extLst>
          </p:cNvPr>
          <p:cNvSpPr txBox="1"/>
          <p:nvPr/>
        </p:nvSpPr>
        <p:spPr>
          <a:xfrm>
            <a:off x="6287137" y="2173604"/>
            <a:ext cx="5224144" cy="2646878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2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USER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FFFFFF"/>
                </a:solidFill>
              </a:rPr>
              <a:t>Sets the user name or UID to use when running the image and for any RUN, CMD and ENTRYPOINT instructions that follow it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28E9CDB-D4B5-4906-BFC5-7804CA508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 err="1">
                <a:solidFill>
                  <a:srgbClr val="FFFFFF"/>
                </a:solidFill>
              </a:rPr>
              <a:t>Dockerfile</a:t>
            </a:r>
            <a:r>
              <a:rPr lang="en-US" sz="3600" dirty="0">
                <a:solidFill>
                  <a:srgbClr val="FFFFFF"/>
                </a:solidFill>
              </a:rPr>
              <a:t>   COPY vs ADD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F10165A-E273-4DFE-A1FC-0D7AE5BD1B5E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ADFA02F0-335E-4AD4-A45E-ADB7865CB8F9}"/>
              </a:ext>
            </a:extLst>
          </p:cNvPr>
          <p:cNvSpPr txBox="1"/>
          <p:nvPr/>
        </p:nvSpPr>
        <p:spPr>
          <a:xfrm>
            <a:off x="1517727" y="2057400"/>
            <a:ext cx="3336224" cy="3539432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2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COPY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Copy one or more file/directory from host to destination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Copied at build time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FROM  ubuntu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ENV  HOME /root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CMD  echo  ${HOME}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E2C192A-15A1-4C3B-A687-CD4EBD2AE28D}"/>
              </a:ext>
            </a:extLst>
          </p:cNvPr>
          <p:cNvSpPr txBox="1"/>
          <p:nvPr/>
        </p:nvSpPr>
        <p:spPr>
          <a:xfrm>
            <a:off x="5600700" y="2073438"/>
            <a:ext cx="5753100" cy="3477875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2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ADD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In addition to COPY command,  it also support copy from a URL. </a:t>
            </a: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Copied at build time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  <a:latin typeface="Calibri"/>
              </a:rPr>
              <a:t>ADD http://example.com/big.tar.xz  /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usr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/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src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/things/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  <a:latin typeface="Calibri"/>
              </a:rPr>
              <a:t>RUN tar -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xJf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 /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usr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/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src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/things/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big.tar.xz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 -C /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usr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/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src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/things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  <a:latin typeface="Calibri"/>
              </a:rPr>
              <a:t>RUN make -C /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usr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/</a:t>
            </a:r>
            <a:r>
              <a:rPr lang="en-IN" b="1" dirty="0" err="1">
                <a:solidFill>
                  <a:srgbClr val="FFFFFF"/>
                </a:solidFill>
                <a:latin typeface="Calibri"/>
              </a:rPr>
              <a:t>src</a:t>
            </a:r>
            <a:r>
              <a:rPr lang="en-IN" b="1" dirty="0">
                <a:solidFill>
                  <a:srgbClr val="FFFFFF"/>
                </a:solidFill>
                <a:latin typeface="Calibri"/>
              </a:rPr>
              <a:t>/things all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28E9CDB-D4B5-4906-BFC5-7804CA508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HEALTH CHECK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F10165A-E273-4DFE-A1FC-0D7AE5BD1B5E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ADFA02F0-335E-4AD4-A45E-ADB7865CB8F9}"/>
              </a:ext>
            </a:extLst>
          </p:cNvPr>
          <p:cNvSpPr txBox="1"/>
          <p:nvPr/>
        </p:nvSpPr>
        <p:spPr>
          <a:xfrm>
            <a:off x="635507" y="2209801"/>
            <a:ext cx="9994393" cy="3000821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FFFFFF"/>
                </a:solidFill>
              </a:rPr>
              <a:t>Check container health by running a command inside the container</a:t>
            </a: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lvl="0">
              <a:lnSpc>
                <a:spcPct val="15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FFFFFF"/>
                </a:solidFill>
              </a:rPr>
              <a:t>FROM </a:t>
            </a:r>
            <a:r>
              <a:rPr lang="en-US" b="1" dirty="0" err="1">
                <a:solidFill>
                  <a:srgbClr val="FFFFFF"/>
                </a:solidFill>
              </a:rPr>
              <a:t>nginx:latest</a:t>
            </a:r>
            <a:endParaRPr lang="en-US" b="1" dirty="0">
              <a:solidFill>
                <a:srgbClr val="FFFFFF"/>
              </a:solidFill>
            </a:endParaRPr>
          </a:p>
          <a:p>
            <a:pPr lvl="0">
              <a:lnSpc>
                <a:spcPct val="15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FFFFFF"/>
                </a:solidFill>
              </a:rPr>
              <a:t>HEALTHCHECK --interval=5s --timeout=3s CMD curl --fail http://localhost:80/hello.html || exit 1</a:t>
            </a:r>
          </a:p>
          <a:p>
            <a:pPr lvl="0">
              <a:lnSpc>
                <a:spcPct val="15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FFFFFF"/>
                </a:solidFill>
              </a:rPr>
              <a:t>EXPOSE 80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6016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28E9CDB-D4B5-4906-BFC5-7804CA508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>
            <a:normAutofit fontScale="90000"/>
          </a:bodyPr>
          <a:lstStyle/>
          <a:p>
            <a:pPr lvl="0"/>
            <a:r>
              <a:rPr lang="en-IN" sz="3600" b="1" dirty="0">
                <a:solidFill>
                  <a:schemeClr val="bg1"/>
                </a:solidFill>
              </a:rPr>
              <a:t>Designing and Architecting Containers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F10165A-E273-4DFE-A1FC-0D7AE5BD1B5E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ADFA02F0-335E-4AD4-A45E-ADB7865CB8F9}"/>
              </a:ext>
            </a:extLst>
          </p:cNvPr>
          <p:cNvSpPr txBox="1"/>
          <p:nvPr/>
        </p:nvSpPr>
        <p:spPr>
          <a:xfrm>
            <a:off x="1952625" y="2124077"/>
            <a:ext cx="8239125" cy="3693319"/>
          </a:xfrm>
          <a:prstGeom prst="rect">
            <a:avLst/>
          </a:prstGeom>
          <a:noFill/>
          <a:ln w="9528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Reducing the image size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b="1" dirty="0">
              <a:solidFill>
                <a:srgbClr val="FFFFFF"/>
              </a:solidFill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Package a single app per container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b="1" dirty="0">
              <a:solidFill>
                <a:srgbClr val="FFFFFF"/>
              </a:solidFill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Optimize for the Docker build cache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b="1" dirty="0">
              <a:solidFill>
                <a:srgbClr val="FFFFFF"/>
              </a:solidFill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Remove unnecessary tools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b="1" dirty="0">
              <a:solidFill>
                <a:srgbClr val="FFFFFF"/>
              </a:solidFill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Use vulnerability scanning in Container Registry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b="1" dirty="0">
              <a:solidFill>
                <a:srgbClr val="FFFFFF"/>
              </a:solidFill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Avoid privileged containers;  Avoid running as root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b="1" dirty="0">
              <a:solidFill>
                <a:srgbClr val="FFFFFF"/>
              </a:solidFill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Carefully choose the image version</a:t>
            </a:r>
          </a:p>
        </p:txBody>
      </p:sp>
    </p:spTree>
    <p:extLst>
      <p:ext uri="{BB962C8B-B14F-4D97-AF65-F5344CB8AC3E}">
        <p14:creationId xmlns:p14="http://schemas.microsoft.com/office/powerpoint/2010/main" val="362237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08978D2-3BCA-4015-AEA6-8E1CF691A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Virtual Machine v/s Docker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09FB205-FFFB-45D4-88C3-D2DFA07DC258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2B4C24BF-3CDC-4B00-8667-7B9251124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97" y="3956809"/>
            <a:ext cx="1452368" cy="4716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13D38E5-B90E-4A68-A31C-DD1B4C9E3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97" y="3415210"/>
            <a:ext cx="1414796" cy="3687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31857F1C-6790-480E-B3B5-A131A6B13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179" y="5113589"/>
            <a:ext cx="1435150" cy="266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6ECAAA7-E5CC-4076-B70F-B1A89CF8B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179" y="4557643"/>
            <a:ext cx="1414796" cy="3427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AA29A1E1-56FF-4BFC-8FBA-78D3985B0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297" y="2867238"/>
            <a:ext cx="1414796" cy="3427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F1256687-AC80-4B7F-AA83-7DC18EB26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297" y="2333183"/>
            <a:ext cx="1435159" cy="3687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0ED6FC09-B9BA-4B7C-931D-F5A3DB8E4AFE}"/>
              </a:ext>
            </a:extLst>
          </p:cNvPr>
          <p:cNvSpPr/>
          <p:nvPr/>
        </p:nvSpPr>
        <p:spPr>
          <a:xfrm>
            <a:off x="1075288" y="6106619"/>
            <a:ext cx="4881368" cy="263027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hardware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0CEFAB24-ACD6-4924-9BEB-82A374C9E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54" y="3956809"/>
            <a:ext cx="1452368" cy="4498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5F5A8FCE-BC1B-4DA2-AE10-7E46354CD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554" y="3403597"/>
            <a:ext cx="1414796" cy="3687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33D1769-C801-40E5-A991-D27BDE212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435" y="5091818"/>
            <a:ext cx="1435150" cy="266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D3B6A1BE-5EBB-4DF5-BDC3-AE0F123A0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325" y="4557643"/>
            <a:ext cx="1414796" cy="321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E5D58F1A-B6C9-42F9-B76A-4CA3773A8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554" y="2845466"/>
            <a:ext cx="1414796" cy="3427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8">
            <a:extLst>
              <a:ext uri="{FF2B5EF4-FFF2-40B4-BE49-F238E27FC236}">
                <a16:creationId xmlns:a16="http://schemas.microsoft.com/office/drawing/2014/main" id="{53613EFD-91A3-44BE-9700-086BF7779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0554" y="2311411"/>
            <a:ext cx="1435159" cy="3687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19">
            <a:extLst>
              <a:ext uri="{FF2B5EF4-FFF2-40B4-BE49-F238E27FC236}">
                <a16:creationId xmlns:a16="http://schemas.microsoft.com/office/drawing/2014/main" id="{3C93EFA7-EE21-4F00-B3FD-65243333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297" y="3945919"/>
            <a:ext cx="1452368" cy="4498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A79AB0A1-90ED-4F42-8810-8731EE8BF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97" y="3402875"/>
            <a:ext cx="1414796" cy="36878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21">
            <a:extLst>
              <a:ext uri="{FF2B5EF4-FFF2-40B4-BE49-F238E27FC236}">
                <a16:creationId xmlns:a16="http://schemas.microsoft.com/office/drawing/2014/main" id="{AF63CFDF-30F8-4AC1-899F-C2EFC130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179" y="5100322"/>
            <a:ext cx="1435150" cy="2474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id="{1469AEF9-1657-42CE-B082-28C455078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060" y="4546762"/>
            <a:ext cx="1414796" cy="3210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Picture 23">
            <a:extLst>
              <a:ext uri="{FF2B5EF4-FFF2-40B4-BE49-F238E27FC236}">
                <a16:creationId xmlns:a16="http://schemas.microsoft.com/office/drawing/2014/main" id="{C6C89CFD-DDE8-4832-9790-BEE4ED167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4297" y="2834585"/>
            <a:ext cx="1414796" cy="3427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C1BA3A73-597C-435B-BC38-30242B61E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297" y="2300529"/>
            <a:ext cx="1435159" cy="3687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angle 25">
            <a:extLst>
              <a:ext uri="{FF2B5EF4-FFF2-40B4-BE49-F238E27FC236}">
                <a16:creationId xmlns:a16="http://schemas.microsoft.com/office/drawing/2014/main" id="{BD3A4874-8EE5-4992-8170-0EE728C30F8C}"/>
              </a:ext>
            </a:extLst>
          </p:cNvPr>
          <p:cNvSpPr/>
          <p:nvPr/>
        </p:nvSpPr>
        <p:spPr>
          <a:xfrm>
            <a:off x="1075288" y="5621648"/>
            <a:ext cx="4881368" cy="34279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HYPERVISOR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F7902C99-0522-4752-84CE-FE6227774819}"/>
              </a:ext>
            </a:extLst>
          </p:cNvPr>
          <p:cNvSpPr/>
          <p:nvPr/>
        </p:nvSpPr>
        <p:spPr>
          <a:xfrm>
            <a:off x="1075297" y="1896941"/>
            <a:ext cx="1435159" cy="223643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App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CEAB8B5D-D074-4587-A6EC-76FA9CEF9DEC}"/>
              </a:ext>
            </a:extLst>
          </p:cNvPr>
          <p:cNvSpPr/>
          <p:nvPr/>
        </p:nvSpPr>
        <p:spPr>
          <a:xfrm>
            <a:off x="2871435" y="1886050"/>
            <a:ext cx="1435159" cy="223643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App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BA0F29FA-FB14-4EBD-B1F5-2BD6B9128A6C}"/>
              </a:ext>
            </a:extLst>
          </p:cNvPr>
          <p:cNvSpPr/>
          <p:nvPr/>
        </p:nvSpPr>
        <p:spPr>
          <a:xfrm>
            <a:off x="4471635" y="1886050"/>
            <a:ext cx="1435159" cy="233802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App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7CAEDE7D-9679-45C1-878F-8EB683256985}"/>
              </a:ext>
            </a:extLst>
          </p:cNvPr>
          <p:cNvSpPr/>
          <p:nvPr/>
        </p:nvSpPr>
        <p:spPr>
          <a:xfrm>
            <a:off x="6653558" y="6073106"/>
            <a:ext cx="4881368" cy="362001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hardware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BD241968-5D12-4D83-BD1B-69DABFDB4906}"/>
              </a:ext>
            </a:extLst>
          </p:cNvPr>
          <p:cNvSpPr/>
          <p:nvPr/>
        </p:nvSpPr>
        <p:spPr>
          <a:xfrm>
            <a:off x="6653558" y="5590129"/>
            <a:ext cx="4881368" cy="34279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KERNEL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9" name="Picture 31">
            <a:extLst>
              <a:ext uri="{FF2B5EF4-FFF2-40B4-BE49-F238E27FC236}">
                <a16:creationId xmlns:a16="http://schemas.microsoft.com/office/drawing/2014/main" id="{96D57891-F25B-4B83-8C3F-801DE3D3A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3558" y="4895030"/>
            <a:ext cx="4881368" cy="486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2">
            <a:extLst>
              <a:ext uri="{FF2B5EF4-FFF2-40B4-BE49-F238E27FC236}">
                <a16:creationId xmlns:a16="http://schemas.microsoft.com/office/drawing/2014/main" id="{720D9CEE-2B3A-4707-B31C-85173FADD8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3558" y="1917204"/>
            <a:ext cx="942975" cy="1276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33">
            <a:extLst>
              <a:ext uri="{FF2B5EF4-FFF2-40B4-BE49-F238E27FC236}">
                <a16:creationId xmlns:a16="http://schemas.microsoft.com/office/drawing/2014/main" id="{71EE5E76-A293-4BA3-B910-5560D91CCB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0444" y="1909221"/>
            <a:ext cx="942975" cy="12763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34">
            <a:extLst>
              <a:ext uri="{FF2B5EF4-FFF2-40B4-BE49-F238E27FC236}">
                <a16:creationId xmlns:a16="http://schemas.microsoft.com/office/drawing/2014/main" id="{017CA65B-2D8E-4296-BDD6-28AA10EC8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63022" y="1882923"/>
            <a:ext cx="942975" cy="12763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Resource Provisioning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62F5C52B-D8B1-4A1A-A57C-0A9304DC7C80}"/>
              </a:ext>
            </a:extLst>
          </p:cNvPr>
          <p:cNvSpPr txBox="1"/>
          <p:nvPr/>
        </p:nvSpPr>
        <p:spPr>
          <a:xfrm>
            <a:off x="1412235" y="2412363"/>
            <a:ext cx="526288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FFFFFF"/>
                </a:solidFill>
              </a:rPr>
              <a:t>docker container run -d --memory-reservation=750m </a:t>
            </a:r>
            <a:endParaRPr lang="en-IN" b="1" kern="0" dirty="0">
              <a:solidFill>
                <a:srgbClr val="FFFFFF"/>
              </a:solidFill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817C927-4BEE-493D-9752-9CB032C7FBC7}"/>
              </a:ext>
            </a:extLst>
          </p:cNvPr>
          <p:cNvSpPr txBox="1"/>
          <p:nvPr/>
        </p:nvSpPr>
        <p:spPr>
          <a:xfrm>
            <a:off x="1423672" y="3146429"/>
            <a:ext cx="75285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FFFFFF"/>
                </a:solidFill>
              </a:rPr>
              <a:t>docker</a:t>
            </a:r>
            <a:r>
              <a:rPr lang="en-US" dirty="0"/>
              <a:t> </a:t>
            </a:r>
            <a:r>
              <a:rPr lang="en-US" b="1" kern="0" dirty="0">
                <a:solidFill>
                  <a:srgbClr val="FFFFFF"/>
                </a:solidFill>
              </a:rPr>
              <a:t>container run -d --memory=20m --memory-swap=20m </a:t>
            </a:r>
            <a:endParaRPr lang="en-IN" b="1" kern="0" dirty="0">
              <a:solidFill>
                <a:srgbClr val="FFFFFF"/>
              </a:solidFill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7F06B8D-8CDE-42D8-9F1A-4153F83BFD56}"/>
              </a:ext>
            </a:extLst>
          </p:cNvPr>
          <p:cNvSpPr txBox="1"/>
          <p:nvPr/>
        </p:nvSpPr>
        <p:spPr>
          <a:xfrm>
            <a:off x="1440810" y="3841113"/>
            <a:ext cx="526288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FFFFFF"/>
                </a:solidFill>
              </a:rPr>
              <a:t>docker container run -d –</a:t>
            </a:r>
            <a:r>
              <a:rPr lang="en-US" b="1" kern="0" dirty="0" err="1">
                <a:solidFill>
                  <a:srgbClr val="FFFFFF"/>
                </a:solidFill>
              </a:rPr>
              <a:t>cpus</a:t>
            </a:r>
            <a:r>
              <a:rPr lang="en-US" b="1" kern="0" dirty="0">
                <a:solidFill>
                  <a:srgbClr val="FFFFFF"/>
                </a:solidFill>
              </a:rPr>
              <a:t>=2 </a:t>
            </a:r>
            <a:endParaRPr lang="en-IN" b="1" kern="0" dirty="0">
              <a:solidFill>
                <a:srgbClr val="FFFFFF"/>
              </a:solidFill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DDDC3C4-A0AC-40D1-8B63-631CF8ECD4C4}"/>
              </a:ext>
            </a:extLst>
          </p:cNvPr>
          <p:cNvSpPr txBox="1"/>
          <p:nvPr/>
        </p:nvSpPr>
        <p:spPr>
          <a:xfrm>
            <a:off x="1440810" y="4498338"/>
            <a:ext cx="526288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FFFFFF"/>
                </a:solidFill>
              </a:rPr>
              <a:t>docker container run -d --</a:t>
            </a:r>
            <a:r>
              <a:rPr lang="en-US" b="1" kern="0" dirty="0" err="1">
                <a:solidFill>
                  <a:srgbClr val="FFFFFF"/>
                </a:solidFill>
              </a:rPr>
              <a:t>cpu</a:t>
            </a:r>
            <a:r>
              <a:rPr lang="en-US" b="1" kern="0" dirty="0">
                <a:solidFill>
                  <a:srgbClr val="FFFFFF"/>
                </a:solidFill>
              </a:rPr>
              <a:t>-shares=100</a:t>
            </a:r>
            <a:endParaRPr lang="en-IN" b="1" kern="0" dirty="0">
              <a:solidFill>
                <a:srgbClr val="FFFFFF"/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847EF9A0-FA5E-40A8-A56D-B072C4195E4A}"/>
              </a:ext>
            </a:extLst>
          </p:cNvPr>
          <p:cNvSpPr txBox="1"/>
          <p:nvPr/>
        </p:nvSpPr>
        <p:spPr>
          <a:xfrm>
            <a:off x="1459860" y="5136513"/>
            <a:ext cx="526288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FFFFFF"/>
                </a:solidFill>
              </a:rPr>
              <a:t>docker container run -d  </a:t>
            </a:r>
            <a:r>
              <a:rPr lang="en-IN" b="1" kern="0" dirty="0">
                <a:solidFill>
                  <a:srgbClr val="FFFFFF"/>
                </a:solidFill>
              </a:rPr>
              <a:t>--</a:t>
            </a:r>
            <a:r>
              <a:rPr lang="en-IN" b="1" kern="0" dirty="0" err="1">
                <a:solidFill>
                  <a:srgbClr val="FFFFFF"/>
                </a:solidFill>
              </a:rPr>
              <a:t>pids</a:t>
            </a:r>
            <a:r>
              <a:rPr lang="en-IN" b="1" kern="0" dirty="0">
                <a:solidFill>
                  <a:srgbClr val="FFFFFF"/>
                </a:solidFill>
              </a:rPr>
              <a:t>-limit=100 </a:t>
            </a:r>
          </a:p>
        </p:txBody>
      </p:sp>
    </p:spTree>
    <p:extLst>
      <p:ext uri="{BB962C8B-B14F-4D97-AF65-F5344CB8AC3E}">
        <p14:creationId xmlns:p14="http://schemas.microsoft.com/office/powerpoint/2010/main" val="2340834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Container Statistics 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62F5C52B-D8B1-4A1A-A57C-0A9304DC7C80}"/>
              </a:ext>
            </a:extLst>
          </p:cNvPr>
          <p:cNvSpPr txBox="1"/>
          <p:nvPr/>
        </p:nvSpPr>
        <p:spPr>
          <a:xfrm>
            <a:off x="1355085" y="2707638"/>
            <a:ext cx="526288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FFFFFF"/>
                </a:solidFill>
              </a:rPr>
              <a:t>docker stats  &lt;</a:t>
            </a:r>
            <a:r>
              <a:rPr lang="en-US" b="1" kern="0" dirty="0" err="1">
                <a:solidFill>
                  <a:srgbClr val="FFFFFF"/>
                </a:solidFill>
              </a:rPr>
              <a:t>containerid</a:t>
            </a:r>
            <a:r>
              <a:rPr lang="en-US" b="1" kern="0" dirty="0">
                <a:solidFill>
                  <a:srgbClr val="FFFFFF"/>
                </a:solidFill>
              </a:rPr>
              <a:t>&gt;</a:t>
            </a:r>
            <a:endParaRPr lang="en-IN" b="1" kern="0" dirty="0">
              <a:solidFill>
                <a:srgbClr val="FFFFFF"/>
              </a:solidFill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817C927-4BEE-493D-9752-9CB032C7FBC7}"/>
              </a:ext>
            </a:extLst>
          </p:cNvPr>
          <p:cNvSpPr txBox="1"/>
          <p:nvPr/>
        </p:nvSpPr>
        <p:spPr>
          <a:xfrm>
            <a:off x="1366522" y="3441704"/>
            <a:ext cx="75285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FFFFFF"/>
                </a:solidFill>
              </a:rPr>
              <a:t>docker top &lt;</a:t>
            </a:r>
            <a:r>
              <a:rPr lang="en-US" b="1" kern="0" dirty="0" err="1">
                <a:solidFill>
                  <a:srgbClr val="FFFFFF"/>
                </a:solidFill>
              </a:rPr>
              <a:t>containerid</a:t>
            </a:r>
            <a:r>
              <a:rPr lang="en-US" b="1" kern="0" dirty="0">
                <a:solidFill>
                  <a:srgbClr val="FFFFFF"/>
                </a:solidFill>
              </a:rPr>
              <a:t>&gt;</a:t>
            </a:r>
            <a:endParaRPr lang="en-IN" b="1" kern="0" dirty="0">
              <a:solidFill>
                <a:srgbClr val="FFFFFF"/>
              </a:solidFill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7F06B8D-8CDE-42D8-9F1A-4153F83BFD56}"/>
              </a:ext>
            </a:extLst>
          </p:cNvPr>
          <p:cNvSpPr txBox="1"/>
          <p:nvPr/>
        </p:nvSpPr>
        <p:spPr>
          <a:xfrm>
            <a:off x="1383660" y="4136388"/>
            <a:ext cx="526288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FFFFFF"/>
                </a:solidFill>
              </a:rPr>
              <a:t>docker logs &lt;</a:t>
            </a:r>
            <a:r>
              <a:rPr lang="en-US" b="1" kern="0" dirty="0" err="1">
                <a:solidFill>
                  <a:srgbClr val="FFFFFF"/>
                </a:solidFill>
              </a:rPr>
              <a:t>containerid</a:t>
            </a:r>
            <a:r>
              <a:rPr lang="en-US" b="1" kern="0" dirty="0">
                <a:solidFill>
                  <a:srgbClr val="FFFFFF"/>
                </a:solidFill>
              </a:rPr>
              <a:t>&gt;</a:t>
            </a:r>
            <a:endParaRPr lang="en-IN" b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282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Docker use cases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62F5C52B-D8B1-4A1A-A57C-0A9304DC7C80}"/>
              </a:ext>
            </a:extLst>
          </p:cNvPr>
          <p:cNvSpPr txBox="1"/>
          <p:nvPr/>
        </p:nvSpPr>
        <p:spPr>
          <a:xfrm>
            <a:off x="1412235" y="2412363"/>
            <a:ext cx="52628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  <a:latin typeface="Calibri"/>
              </a:rPr>
              <a:t>Simplifying Configuration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817C927-4BEE-493D-9752-9CB032C7FBC7}"/>
              </a:ext>
            </a:extLst>
          </p:cNvPr>
          <p:cNvSpPr txBox="1"/>
          <p:nvPr/>
        </p:nvSpPr>
        <p:spPr>
          <a:xfrm>
            <a:off x="1423672" y="3146429"/>
            <a:ext cx="752855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FFFFFF"/>
                </a:solidFill>
              </a:rPr>
              <a:t>Code Pipeline Management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7F06B8D-8CDE-42D8-9F1A-4153F83BFD56}"/>
              </a:ext>
            </a:extLst>
          </p:cNvPr>
          <p:cNvSpPr txBox="1"/>
          <p:nvPr/>
        </p:nvSpPr>
        <p:spPr>
          <a:xfrm>
            <a:off x="1440810" y="3841113"/>
            <a:ext cx="526288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Developer Productivity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DDDC3C4-A0AC-40D1-8B63-631CF8ECD4C4}"/>
              </a:ext>
            </a:extLst>
          </p:cNvPr>
          <p:cNvSpPr txBox="1"/>
          <p:nvPr/>
        </p:nvSpPr>
        <p:spPr>
          <a:xfrm>
            <a:off x="1440810" y="4498338"/>
            <a:ext cx="526288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Application Isolation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847EF9A0-FA5E-40A8-A56D-B072C4195E4A}"/>
              </a:ext>
            </a:extLst>
          </p:cNvPr>
          <p:cNvSpPr txBox="1"/>
          <p:nvPr/>
        </p:nvSpPr>
        <p:spPr>
          <a:xfrm>
            <a:off x="1459860" y="5136513"/>
            <a:ext cx="526288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Multitenant applications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7756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Docker Layered Architecture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97DB396-E616-4605-945D-5E52B2A3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2173037"/>
            <a:ext cx="72199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48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Docker Volumes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39438CE2-041A-443A-B2D2-913ADA057E65}"/>
              </a:ext>
            </a:extLst>
          </p:cNvPr>
          <p:cNvSpPr txBox="1"/>
          <p:nvPr/>
        </p:nvSpPr>
        <p:spPr>
          <a:xfrm>
            <a:off x="621660" y="3936362"/>
            <a:ext cx="4369440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Bind mounting   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   - Any location in the host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29994-ABDC-4616-AC01-4CBB95E55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215" y="3352800"/>
            <a:ext cx="6334125" cy="309261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B9E12DFD-6753-489B-A1DE-A3788301AB24}"/>
              </a:ext>
            </a:extLst>
          </p:cNvPr>
          <p:cNvSpPr txBox="1"/>
          <p:nvPr/>
        </p:nvSpPr>
        <p:spPr>
          <a:xfrm>
            <a:off x="521207" y="2279012"/>
            <a:ext cx="4612767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  Volume mounting   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b="1" dirty="0">
              <a:solidFill>
                <a:srgbClr val="FFFFFF"/>
              </a:solidFill>
            </a:endParaRP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  -  docker default volume location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    /var/lib/docker/volumes 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A4E270-9210-4A42-9011-12D5F26DE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0" y="1662431"/>
            <a:ext cx="16764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Docker Volume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62F5C52B-D8B1-4A1A-A57C-0A9304DC7C80}"/>
              </a:ext>
            </a:extLst>
          </p:cNvPr>
          <p:cNvSpPr txBox="1"/>
          <p:nvPr/>
        </p:nvSpPr>
        <p:spPr>
          <a:xfrm>
            <a:off x="1412235" y="2412363"/>
            <a:ext cx="52628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  <a:latin typeface="Calibri"/>
              </a:rPr>
              <a:t>How data is persisted ?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817C927-4BEE-493D-9752-9CB032C7FBC7}"/>
              </a:ext>
            </a:extLst>
          </p:cNvPr>
          <p:cNvSpPr txBox="1"/>
          <p:nvPr/>
        </p:nvSpPr>
        <p:spPr>
          <a:xfrm>
            <a:off x="1423672" y="3146429"/>
            <a:ext cx="556767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>
                <a:solidFill>
                  <a:srgbClr val="FFFFFF"/>
                </a:solidFill>
              </a:rPr>
              <a:t>Running MySQL database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DDDC3C4-A0AC-40D1-8B63-631CF8ECD4C4}"/>
              </a:ext>
            </a:extLst>
          </p:cNvPr>
          <p:cNvSpPr txBox="1"/>
          <p:nvPr/>
        </p:nvSpPr>
        <p:spPr>
          <a:xfrm>
            <a:off x="1440810" y="4498338"/>
            <a:ext cx="6922140" cy="3692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b="1" dirty="0">
                <a:solidFill>
                  <a:srgbClr val="FFFFFF"/>
                </a:solidFill>
              </a:rPr>
              <a:t>docker run –v   /opt/</a:t>
            </a:r>
            <a:r>
              <a:rPr lang="en-IN" b="1" dirty="0" err="1">
                <a:solidFill>
                  <a:srgbClr val="FFFFFF"/>
                </a:solidFill>
              </a:rPr>
              <a:t>datadir</a:t>
            </a:r>
            <a:r>
              <a:rPr lang="en-IN" b="1" dirty="0">
                <a:solidFill>
                  <a:srgbClr val="FFFFFF"/>
                </a:solidFill>
              </a:rPr>
              <a:t>:/var/lib/</a:t>
            </a:r>
            <a:r>
              <a:rPr lang="en-IN" b="1" dirty="0" err="1">
                <a:solidFill>
                  <a:srgbClr val="FFFFFF"/>
                </a:solidFill>
              </a:rPr>
              <a:t>mysql</a:t>
            </a:r>
            <a:r>
              <a:rPr lang="en-IN" b="1" dirty="0">
                <a:solidFill>
                  <a:srgbClr val="FFFFFF"/>
                </a:solidFill>
              </a:rPr>
              <a:t>  </a:t>
            </a:r>
            <a:r>
              <a:rPr lang="en-IN" b="1" dirty="0" err="1">
                <a:solidFill>
                  <a:srgbClr val="FFFFFF"/>
                </a:solidFill>
              </a:rPr>
              <a:t>mysql</a:t>
            </a:r>
            <a:r>
              <a:rPr lang="en-IN" b="1" dirty="0">
                <a:solidFill>
                  <a:srgbClr val="FFFFFF"/>
                </a:solidFill>
              </a:rPr>
              <a:t> 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52CD39-1F2A-4026-9F75-7C6ABB2A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587" y="3088739"/>
            <a:ext cx="1533525" cy="122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0F2021-7F4C-44F7-8E3E-8048F5117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161" y="3536414"/>
            <a:ext cx="14763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Docker Networking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F446E21-1CCE-494B-B4F6-300499678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51" y="2230530"/>
            <a:ext cx="7197300" cy="30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46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Default Bridge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08BF9-776C-4DC9-A8E9-963A8C788BE9}"/>
              </a:ext>
            </a:extLst>
          </p:cNvPr>
          <p:cNvSpPr/>
          <p:nvPr/>
        </p:nvSpPr>
        <p:spPr>
          <a:xfrm>
            <a:off x="3881360" y="2530360"/>
            <a:ext cx="3835283" cy="3838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990393-94B1-4EFF-9119-29E2D82608A2}"/>
              </a:ext>
            </a:extLst>
          </p:cNvPr>
          <p:cNvSpPr/>
          <p:nvPr/>
        </p:nvSpPr>
        <p:spPr>
          <a:xfrm>
            <a:off x="4886714" y="2928135"/>
            <a:ext cx="1777429" cy="369871"/>
          </a:xfrm>
          <a:prstGeom prst="rect">
            <a:avLst/>
          </a:prstGeom>
          <a:solidFill>
            <a:schemeClr val="accent1"/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eth0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CC840A-F20B-4876-90F4-26F806B98C4E}"/>
              </a:ext>
            </a:extLst>
          </p:cNvPr>
          <p:cNvSpPr/>
          <p:nvPr/>
        </p:nvSpPr>
        <p:spPr>
          <a:xfrm>
            <a:off x="4625050" y="3617171"/>
            <a:ext cx="2445249" cy="369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IP Tables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1D1B5A-C8DF-4B75-B8E7-44CC6BC1DE3A}"/>
              </a:ext>
            </a:extLst>
          </p:cNvPr>
          <p:cNvSpPr/>
          <p:nvPr/>
        </p:nvSpPr>
        <p:spPr>
          <a:xfrm>
            <a:off x="4612759" y="4326769"/>
            <a:ext cx="2445250" cy="380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docker0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27CE1-23B2-4AF5-B906-D4BA710AF481}"/>
              </a:ext>
            </a:extLst>
          </p:cNvPr>
          <p:cNvSpPr/>
          <p:nvPr/>
        </p:nvSpPr>
        <p:spPr>
          <a:xfrm>
            <a:off x="4636203" y="5167312"/>
            <a:ext cx="976045" cy="60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C1</a:t>
            </a:r>
            <a:endParaRPr lang="en-IN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3E1337-45AD-443E-83F9-A71B59DE5971}"/>
              </a:ext>
            </a:extLst>
          </p:cNvPr>
          <p:cNvSpPr/>
          <p:nvPr/>
        </p:nvSpPr>
        <p:spPr>
          <a:xfrm>
            <a:off x="5999356" y="5151902"/>
            <a:ext cx="1067690" cy="62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C2</a:t>
            </a:r>
            <a:endParaRPr lang="en-IN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79B3F8-D218-438F-995C-77616AEC5037}"/>
              </a:ext>
            </a:extLst>
          </p:cNvPr>
          <p:cNvSpPr/>
          <p:nvPr/>
        </p:nvSpPr>
        <p:spPr>
          <a:xfrm>
            <a:off x="3881360" y="1925386"/>
            <a:ext cx="3835284" cy="5051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Default Docker Bridge 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0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Network Drivers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B1A9DD2-1121-466F-9D22-01DA2FED0655}"/>
              </a:ext>
            </a:extLst>
          </p:cNvPr>
          <p:cNvSpPr/>
          <p:nvPr/>
        </p:nvSpPr>
        <p:spPr>
          <a:xfrm>
            <a:off x="1280841" y="1952718"/>
            <a:ext cx="2045416" cy="168496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Bridge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6D61EE9D-5490-497F-B0A6-01A803B0B01C}"/>
              </a:ext>
            </a:extLst>
          </p:cNvPr>
          <p:cNvSpPr/>
          <p:nvPr/>
        </p:nvSpPr>
        <p:spPr>
          <a:xfrm>
            <a:off x="4895551" y="1953859"/>
            <a:ext cx="2178122" cy="168496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None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FC6793AE-5F9D-4A2C-B5CB-94803325486A}"/>
              </a:ext>
            </a:extLst>
          </p:cNvPr>
          <p:cNvSpPr/>
          <p:nvPr/>
        </p:nvSpPr>
        <p:spPr>
          <a:xfrm>
            <a:off x="2850785" y="4324831"/>
            <a:ext cx="2178122" cy="168496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host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6ABEBCEB-4F0B-44C9-B684-F839280C8D88}"/>
              </a:ext>
            </a:extLst>
          </p:cNvPr>
          <p:cNvSpPr/>
          <p:nvPr/>
        </p:nvSpPr>
        <p:spPr>
          <a:xfrm>
            <a:off x="8412897" y="2078180"/>
            <a:ext cx="2178122" cy="168496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Overlay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894E3EBA-298F-498A-B0F0-D504F547B9F0}"/>
              </a:ext>
            </a:extLst>
          </p:cNvPr>
          <p:cNvSpPr/>
          <p:nvPr/>
        </p:nvSpPr>
        <p:spPr>
          <a:xfrm>
            <a:off x="6735816" y="4324830"/>
            <a:ext cx="2178122" cy="168496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</a:rPr>
              <a:t>Macvlan</a:t>
            </a:r>
            <a:endParaRPr lang="en-IN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18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Docker Bridge Network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E585296-9129-41A6-922F-B22A4ECC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388972"/>
            <a:ext cx="3329306" cy="2802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14DA3-13D0-4380-B738-97FC1CA0B1BC}"/>
              </a:ext>
            </a:extLst>
          </p:cNvPr>
          <p:cNvSpPr txBox="1"/>
          <p:nvPr/>
        </p:nvSpPr>
        <p:spPr>
          <a:xfrm>
            <a:off x="714375" y="2486025"/>
            <a:ext cx="597217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Private network restricted to single host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All containers inside this bridge can communicate each other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Each containers are placed in its own network namespace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93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53983BB-8247-4417-99C7-F8B22FA31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Bare Metal / VMs / Containers</a:t>
            </a:r>
            <a:endParaRPr lang="en-IN" sz="3600">
              <a:solidFill>
                <a:srgbClr val="FFFFFF"/>
              </a:solidFill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9E57FC77-B30F-4A22-B5BC-D6C23B7C6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6" y="2694617"/>
            <a:ext cx="3613909" cy="20328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131CE40-3782-4DD0-A168-761767A85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227" y="2653972"/>
            <a:ext cx="3960120" cy="20799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579E1586-1A02-4E00-8A24-BDE7BCA1A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757" y="2653972"/>
            <a:ext cx="3298432" cy="207993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001A4E64-84FC-4520-A89F-CF08A09C79F4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7" name="Rectangle 11">
            <a:extLst>
              <a:ext uri="{FF2B5EF4-FFF2-40B4-BE49-F238E27FC236}">
                <a16:creationId xmlns:a16="http://schemas.microsoft.com/office/drawing/2014/main" id="{8446CDEC-751E-4CFB-A282-483B6BCE61C7}"/>
              </a:ext>
            </a:extLst>
          </p:cNvPr>
          <p:cNvSpPr/>
          <p:nvPr/>
        </p:nvSpPr>
        <p:spPr>
          <a:xfrm>
            <a:off x="1145697" y="5073136"/>
            <a:ext cx="2422839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INDEPENDANT HOUSES</a:t>
            </a: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5FABE473-4C67-4D36-A19D-1B23D51C4859}"/>
              </a:ext>
            </a:extLst>
          </p:cNvPr>
          <p:cNvSpPr txBox="1"/>
          <p:nvPr/>
        </p:nvSpPr>
        <p:spPr>
          <a:xfrm>
            <a:off x="4724348" y="5025807"/>
            <a:ext cx="3156865" cy="477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        </a:t>
            </a: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ROW HOUSES</a:t>
            </a: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EC67C64C-7AAA-48A2-B0D5-0A83B0CA3650}"/>
              </a:ext>
            </a:extLst>
          </p:cNvPr>
          <p:cNvSpPr txBox="1"/>
          <p:nvPr/>
        </p:nvSpPr>
        <p:spPr>
          <a:xfrm>
            <a:off x="8506096" y="5069351"/>
            <a:ext cx="3156865" cy="477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5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          </a:t>
            </a: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APARTMENTS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None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C87C2C-79F2-4EE6-BDDA-28F5130D5664}"/>
              </a:ext>
            </a:extLst>
          </p:cNvPr>
          <p:cNvSpPr txBox="1"/>
          <p:nvPr/>
        </p:nvSpPr>
        <p:spPr>
          <a:xfrm>
            <a:off x="800622" y="3124980"/>
            <a:ext cx="5061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Uses the host’s networking directly to communicate between containers and to the host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AF7E1-BE17-4FD2-88EB-970CCC409815}"/>
              </a:ext>
            </a:extLst>
          </p:cNvPr>
          <p:cNvSpPr txBox="1"/>
          <p:nvPr/>
        </p:nvSpPr>
        <p:spPr>
          <a:xfrm>
            <a:off x="6175333" y="1860647"/>
            <a:ext cx="5586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docker network create -d none my-none-net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A9C46D-4C4F-46A7-93B0-E231F300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16" y="2924175"/>
            <a:ext cx="3591748" cy="27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0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Host Network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C87C2C-79F2-4EE6-BDDA-28F5130D5664}"/>
              </a:ext>
            </a:extLst>
          </p:cNvPr>
          <p:cNvSpPr txBox="1"/>
          <p:nvPr/>
        </p:nvSpPr>
        <p:spPr>
          <a:xfrm>
            <a:off x="800622" y="2934480"/>
            <a:ext cx="5061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Uses the host’s networking directly to communicate between containers and to the host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0E9F9-84D7-41FC-8855-A4E22EFD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411" y="2838450"/>
            <a:ext cx="3255684" cy="2930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9AF7E1-BE17-4FD2-88EB-970CCC409815}"/>
              </a:ext>
            </a:extLst>
          </p:cNvPr>
          <p:cNvSpPr txBox="1"/>
          <p:nvPr/>
        </p:nvSpPr>
        <p:spPr>
          <a:xfrm>
            <a:off x="6175333" y="1860647"/>
            <a:ext cx="5586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$ docker network create -d host my-host-net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62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Overlay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C87C2C-79F2-4EE6-BDDA-28F5130D5664}"/>
              </a:ext>
            </a:extLst>
          </p:cNvPr>
          <p:cNvSpPr txBox="1"/>
          <p:nvPr/>
        </p:nvSpPr>
        <p:spPr>
          <a:xfrm>
            <a:off x="687608" y="2292778"/>
            <a:ext cx="5061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Overlay network driver is used for multi-host network communication.</a:t>
            </a:r>
          </a:p>
          <a:p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FA7F3C-550D-4D28-A1BC-EA6F89836BD5}"/>
              </a:ext>
            </a:extLst>
          </p:cNvPr>
          <p:cNvSpPr txBox="1"/>
          <p:nvPr/>
        </p:nvSpPr>
        <p:spPr>
          <a:xfrm>
            <a:off x="687608" y="3575408"/>
            <a:ext cx="59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$ docker network create -d overlay </a:t>
            </a:r>
          </a:p>
          <a:p>
            <a:r>
              <a:rPr lang="en-US" b="1" dirty="0">
                <a:solidFill>
                  <a:schemeClr val="bg1"/>
                </a:solidFill>
              </a:rPr>
              <a:t>--subnet=192.168.10.0/24 my-overlay-net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83BFC9-DA2E-44BB-8000-7D9CBE687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345" y="2106206"/>
            <a:ext cx="6024199" cy="31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9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95B6AA9-38D9-4A79-977A-C0804F5524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Docker Best Practices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BB9670B-64B0-402A-A6CD-5F6B87AB1F5F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579D0A6-8820-4F80-A4AC-640B169E7F11}"/>
              </a:ext>
            </a:extLst>
          </p:cNvPr>
          <p:cNvSpPr/>
          <p:nvPr/>
        </p:nvSpPr>
        <p:spPr>
          <a:xfrm>
            <a:off x="1333500" y="226891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Prefer minimal base images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Package a single application per container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Optimize for the Docker build cache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Remove unnecessary tools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Build the smallest image possible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Properly tag your images</a:t>
            </a:r>
          </a:p>
        </p:txBody>
      </p:sp>
    </p:spTree>
    <p:extLst>
      <p:ext uri="{BB962C8B-B14F-4D97-AF65-F5344CB8AC3E}">
        <p14:creationId xmlns:p14="http://schemas.microsoft.com/office/powerpoint/2010/main" val="190185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64FD4A3-5EA6-4841-834F-B6FD42B52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3431029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Docker in Action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D2710F7-991B-4833-946B-9727972E23E4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4" name="Picture 14">
            <a:extLst>
              <a:ext uri="{FF2B5EF4-FFF2-40B4-BE49-F238E27FC236}">
                <a16:creationId xmlns:a16="http://schemas.microsoft.com/office/drawing/2014/main" id="{782CF186-B966-43AC-945D-45CC1B369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561" y="2917822"/>
            <a:ext cx="2087620" cy="15757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64FD4A3-5EA6-4841-834F-B6FD42B52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3431029" cy="6400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FFFFFF"/>
                </a:solidFill>
              </a:rPr>
              <a:t>Docker in Action</a:t>
            </a:r>
            <a:endParaRPr lang="en-IN" sz="360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D2710F7-991B-4833-946B-9727972E23E4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88EC631-783C-4CE8-A902-A55FF214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745" y="2334395"/>
            <a:ext cx="2133600" cy="2695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E9EBF-E69D-4B4B-9469-FD24472BD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630" y="1892975"/>
            <a:ext cx="1669740" cy="12960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DB6E4-1498-433B-9C65-A6998529D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630" y="4393204"/>
            <a:ext cx="1669740" cy="1273531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C8AB0FCF-34F7-4C39-A3CB-6B42A9819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839" y="3034167"/>
            <a:ext cx="1717041" cy="129603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11374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AE60AA-E70A-43F9-9BE3-359F15DB0A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What happens under the hood ? </a:t>
            </a:r>
            <a:endParaRPr lang="en-IN" sz="3600" dirty="0">
              <a:solidFill>
                <a:srgbClr val="FFFFFF"/>
              </a:solidFill>
            </a:endParaRP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12CF478F-230F-429C-9DEA-F117AECFA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93" y="2387836"/>
            <a:ext cx="933446" cy="9048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16">
            <a:extLst>
              <a:ext uri="{FF2B5EF4-FFF2-40B4-BE49-F238E27FC236}">
                <a16:creationId xmlns:a16="http://schemas.microsoft.com/office/drawing/2014/main" id="{F04199B3-9B3B-4565-BA96-97DA28A10EAA}"/>
              </a:ext>
            </a:extLst>
          </p:cNvPr>
          <p:cNvSpPr txBox="1"/>
          <p:nvPr/>
        </p:nvSpPr>
        <p:spPr>
          <a:xfrm>
            <a:off x="2129427" y="3375434"/>
            <a:ext cx="1741118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/>
              </a:rPr>
              <a:t>Processes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/>
              </a:rPr>
              <a:t>Network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/>
              </a:rPr>
              <a:t>Mounts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1600" b="0" i="0" u="none" strike="noStrike" kern="1200" cap="none" spc="0" baseline="0" dirty="0">
              <a:solidFill>
                <a:srgbClr val="FFFFFF"/>
              </a:solidFill>
              <a:uFillTx/>
              <a:latin typeface="Segoe UI Light"/>
            </a:endParaRPr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2AD097EB-8306-4542-B2E1-43BA3F1B1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589" y="2409629"/>
            <a:ext cx="933446" cy="9048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8">
            <a:extLst>
              <a:ext uri="{FF2B5EF4-FFF2-40B4-BE49-F238E27FC236}">
                <a16:creationId xmlns:a16="http://schemas.microsoft.com/office/drawing/2014/main" id="{CA58A796-DCD1-4158-922B-A43BEF4A4E47}"/>
              </a:ext>
            </a:extLst>
          </p:cNvPr>
          <p:cNvSpPr txBox="1"/>
          <p:nvPr/>
        </p:nvSpPr>
        <p:spPr>
          <a:xfrm>
            <a:off x="6006593" y="3375434"/>
            <a:ext cx="1828004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Processes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Network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Mounts</a:t>
            </a:r>
            <a:endParaRPr lang="en-IN" sz="16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D8C9571F-00B2-4A6D-9156-67D9BE35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00" y="2387836"/>
            <a:ext cx="933446" cy="9048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32766B38-AB86-42CE-AC8A-1C061D2AD194}"/>
              </a:ext>
            </a:extLst>
          </p:cNvPr>
          <p:cNvSpPr txBox="1"/>
          <p:nvPr/>
        </p:nvSpPr>
        <p:spPr>
          <a:xfrm>
            <a:off x="4078397" y="3387458"/>
            <a:ext cx="1113364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Processes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Network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rPr>
              <a:t>Mounts</a:t>
            </a:r>
            <a:endParaRPr lang="en-IN" sz="1600" b="0" i="0" u="none" strike="noStrike" kern="1200" cap="none" spc="0" baseline="0">
              <a:solidFill>
                <a:srgbClr val="FFFFFF"/>
              </a:solidFill>
              <a:uFillTx/>
              <a:latin typeface="Segoe UI Light"/>
            </a:endParaRPr>
          </a:p>
        </p:txBody>
      </p:sp>
      <p:pic>
        <p:nvPicPr>
          <p:cNvPr id="9" name="Picture 21">
            <a:extLst>
              <a:ext uri="{FF2B5EF4-FFF2-40B4-BE49-F238E27FC236}">
                <a16:creationId xmlns:a16="http://schemas.microsoft.com/office/drawing/2014/main" id="{CD750B6F-3DE5-4768-AF59-31C1D2B70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08" y="2390781"/>
            <a:ext cx="933446" cy="9048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22">
            <a:extLst>
              <a:ext uri="{FF2B5EF4-FFF2-40B4-BE49-F238E27FC236}">
                <a16:creationId xmlns:a16="http://schemas.microsoft.com/office/drawing/2014/main" id="{C464DB74-8F98-4900-8146-0C81A6B4A958}"/>
              </a:ext>
            </a:extLst>
          </p:cNvPr>
          <p:cNvSpPr txBox="1"/>
          <p:nvPr/>
        </p:nvSpPr>
        <p:spPr>
          <a:xfrm>
            <a:off x="7946355" y="3338190"/>
            <a:ext cx="1077730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/>
              </a:rPr>
              <a:t>Processes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/>
              </a:rPr>
              <a:t>Network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 dirty="0">
                <a:solidFill>
                  <a:srgbClr val="FFFFFF"/>
                </a:solidFill>
                <a:uFillTx/>
                <a:latin typeface="Segoe UI Light"/>
              </a:rPr>
              <a:t>Mounts</a:t>
            </a:r>
            <a:endParaRPr lang="en-IN" sz="1600" b="0" i="0" u="none" strike="noStrike" kern="1200" cap="none" spc="0" baseline="0" dirty="0">
              <a:solidFill>
                <a:srgbClr val="FFFFFF"/>
              </a:solidFill>
              <a:uFillTx/>
              <a:latin typeface="Segoe UI Light"/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016DCB34-7DE5-4D7C-A08A-976B7F904CB1}"/>
              </a:ext>
            </a:extLst>
          </p:cNvPr>
          <p:cNvSpPr/>
          <p:nvPr/>
        </p:nvSpPr>
        <p:spPr>
          <a:xfrm>
            <a:off x="2129427" y="5410568"/>
            <a:ext cx="6894658" cy="422023"/>
          </a:xfrm>
          <a:prstGeom prst="rect">
            <a:avLst/>
          </a:prstGeom>
          <a:solidFill>
            <a:srgbClr val="767171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OS Kernel   </a:t>
            </a:r>
            <a:endParaRPr lang="en-IN" sz="18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B433E05C-D040-48EE-B288-DF1027857B0F}"/>
              </a:ext>
            </a:extLst>
          </p:cNvPr>
          <p:cNvSpPr/>
          <p:nvPr/>
        </p:nvSpPr>
        <p:spPr>
          <a:xfrm>
            <a:off x="2144039" y="4786362"/>
            <a:ext cx="6894658" cy="422023"/>
          </a:xfrm>
          <a:prstGeom prst="rect">
            <a:avLst/>
          </a:prstGeom>
          <a:solidFill>
            <a:srgbClr val="5B9BD5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Docker</a:t>
            </a:r>
            <a:endParaRPr lang="en-IN" sz="18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97BCE729-6A8B-46DC-B5AC-3926C434F3DE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4AE60AA-E70A-43F9-9BE3-359F15DB0A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Sharing the Kernel? 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97BCE729-6A8B-46DC-B5AC-3926C434F3DE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24D5D-A272-4B24-A677-E4C91ECD08DB}"/>
              </a:ext>
            </a:extLst>
          </p:cNvPr>
          <p:cNvSpPr/>
          <p:nvPr/>
        </p:nvSpPr>
        <p:spPr>
          <a:xfrm>
            <a:off x="1478071" y="5069649"/>
            <a:ext cx="9394521" cy="511999"/>
          </a:xfrm>
          <a:prstGeom prst="rect">
            <a:avLst/>
          </a:prstGeom>
          <a:solidFill>
            <a:srgbClr val="E29ED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OS Kernel   </a:t>
            </a:r>
            <a:endParaRPr lang="en-IN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18471-FACD-42B9-B0D2-EBCF755D0CD4}"/>
              </a:ext>
            </a:extLst>
          </p:cNvPr>
          <p:cNvSpPr/>
          <p:nvPr/>
        </p:nvSpPr>
        <p:spPr>
          <a:xfrm>
            <a:off x="1471809" y="4371584"/>
            <a:ext cx="2204581" cy="43841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Software</a:t>
            </a:r>
            <a:endParaRPr lang="en-IN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289622-13F0-4B9E-9EF9-4CE3CF675ABA}"/>
              </a:ext>
            </a:extLst>
          </p:cNvPr>
          <p:cNvSpPr/>
          <p:nvPr/>
        </p:nvSpPr>
        <p:spPr>
          <a:xfrm>
            <a:off x="3929644" y="4371583"/>
            <a:ext cx="2204581" cy="4384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Software</a:t>
            </a:r>
            <a:endParaRPr lang="en-IN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F27222-59AF-489F-B4B4-F8A02FA75439}"/>
              </a:ext>
            </a:extLst>
          </p:cNvPr>
          <p:cNvSpPr/>
          <p:nvPr/>
        </p:nvSpPr>
        <p:spPr>
          <a:xfrm>
            <a:off x="6283163" y="4371582"/>
            <a:ext cx="2204581" cy="438411"/>
          </a:xfrm>
          <a:prstGeom prst="rect">
            <a:avLst/>
          </a:prstGeom>
          <a:solidFill>
            <a:srgbClr val="20E3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Software</a:t>
            </a:r>
            <a:endParaRPr lang="en-IN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0D109-2ABA-43EF-B553-45335FF5CC98}"/>
              </a:ext>
            </a:extLst>
          </p:cNvPr>
          <p:cNvSpPr/>
          <p:nvPr/>
        </p:nvSpPr>
        <p:spPr>
          <a:xfrm>
            <a:off x="8699523" y="4371581"/>
            <a:ext cx="2173070" cy="438411"/>
          </a:xfrm>
          <a:prstGeom prst="rect">
            <a:avLst/>
          </a:prstGeom>
          <a:solidFill>
            <a:srgbClr val="A288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Software</a:t>
            </a:r>
            <a:endParaRPr lang="en-IN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529E89-4D9D-4F5C-B7AD-4482C563F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390" y="2412910"/>
            <a:ext cx="1254562" cy="12679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831B55-8330-403D-927E-B7A79C75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809" y="2412910"/>
            <a:ext cx="1335090" cy="12679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E1402A-422C-4D70-9896-8FB376193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897" y="2412918"/>
            <a:ext cx="1276531" cy="12679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0D698CD-59A6-44FD-AC4E-30753341D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306" y="2312186"/>
            <a:ext cx="1234820" cy="1375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7CFB0F-1831-48F6-B166-3FA24A35D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041" y="2400422"/>
            <a:ext cx="1200150" cy="11049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9695ED-4694-42E3-8792-F787D3E4306B}"/>
              </a:ext>
            </a:extLst>
          </p:cNvPr>
          <p:cNvCxnSpPr>
            <a:cxnSpLocks/>
          </p:cNvCxnSpPr>
          <p:nvPr/>
        </p:nvCxnSpPr>
        <p:spPr>
          <a:xfrm>
            <a:off x="9520041" y="2400422"/>
            <a:ext cx="1200150" cy="1104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24BEA3-2C6A-4BDD-82EB-ECA6883B1694}"/>
              </a:ext>
            </a:extLst>
          </p:cNvPr>
          <p:cNvCxnSpPr>
            <a:cxnSpLocks/>
          </p:cNvCxnSpPr>
          <p:nvPr/>
        </p:nvCxnSpPr>
        <p:spPr>
          <a:xfrm flipH="1">
            <a:off x="9520041" y="2400422"/>
            <a:ext cx="1200150" cy="1104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4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BC4D02F-85F7-4508-84A5-6487EF1D2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691899"/>
            <a:ext cx="6876288" cy="640080"/>
          </a:xfrm>
        </p:spPr>
        <p:txBody>
          <a:bodyPr/>
          <a:lstStyle/>
          <a:p>
            <a:pPr lvl="0"/>
            <a:r>
              <a:rPr lang="en-US" sz="3600" dirty="0">
                <a:solidFill>
                  <a:srgbClr val="FFFFFF"/>
                </a:solidFill>
              </a:rPr>
              <a:t>Namespaces</a:t>
            </a:r>
            <a:endParaRPr lang="en-IN" sz="3600" dirty="0">
              <a:solidFill>
                <a:srgbClr val="FFFFFF"/>
              </a:solidFill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B31B168-7D93-4738-ACE8-5C4B00E170F4}"/>
              </a:ext>
            </a:extLst>
          </p:cNvPr>
          <p:cNvCxnSpPr/>
          <p:nvPr/>
        </p:nvCxnSpPr>
        <p:spPr>
          <a:xfrm>
            <a:off x="619762" y="1534162"/>
            <a:ext cx="10891519" cy="0"/>
          </a:xfrm>
          <a:prstGeom prst="straightConnector1">
            <a:avLst/>
          </a:prstGeom>
          <a:noFill/>
          <a:ln w="19046" cap="flat">
            <a:solidFill>
              <a:srgbClr val="FFFFFF"/>
            </a:solidFill>
            <a:prstDash val="solid"/>
            <a:miter/>
          </a:ln>
        </p:spPr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C0E585DD-401A-4177-A0CE-B0A64E07E7F1}"/>
              </a:ext>
            </a:extLst>
          </p:cNvPr>
          <p:cNvSpPr txBox="1"/>
          <p:nvPr/>
        </p:nvSpPr>
        <p:spPr>
          <a:xfrm>
            <a:off x="1412235" y="2560953"/>
            <a:ext cx="8697536" cy="25423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		MNT   		file system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		NET		network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		UTS		hostname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		PID		process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		USER		user</a:t>
            </a:r>
          </a:p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		IPC		inter process communication</a:t>
            </a:r>
            <a:endParaRPr lang="en-IN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Welcome%20to%20PowerPoint</Template>
  <TotalTime>16843</TotalTime>
  <Words>1206</Words>
  <Application>Microsoft Office PowerPoint</Application>
  <PresentationFormat>Widescreen</PresentationFormat>
  <Paragraphs>393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Segoe UI</vt:lpstr>
      <vt:lpstr>Segoe UI Light</vt:lpstr>
      <vt:lpstr>WelcomeDoc</vt:lpstr>
      <vt:lpstr>Docker</vt:lpstr>
      <vt:lpstr>What are Containers? </vt:lpstr>
      <vt:lpstr>Virtual Machine v/s Docker</vt:lpstr>
      <vt:lpstr>Bare Metal / VMs / Containers</vt:lpstr>
      <vt:lpstr>Docker in Action</vt:lpstr>
      <vt:lpstr>Docker in Action</vt:lpstr>
      <vt:lpstr>What happens under the hood ? </vt:lpstr>
      <vt:lpstr>Sharing the Kernel? </vt:lpstr>
      <vt:lpstr>Namespaces</vt:lpstr>
      <vt:lpstr>Control Groups</vt:lpstr>
      <vt:lpstr>Filesystem</vt:lpstr>
      <vt:lpstr>Docker container in a nutshell</vt:lpstr>
      <vt:lpstr>Docker Architecture</vt:lpstr>
      <vt:lpstr>Docker Architecture</vt:lpstr>
      <vt:lpstr>Running your first container</vt:lpstr>
      <vt:lpstr>Docker Container Lifecycle</vt:lpstr>
      <vt:lpstr>Problem statement</vt:lpstr>
      <vt:lpstr>Containers</vt:lpstr>
      <vt:lpstr>Dockerfile</vt:lpstr>
      <vt:lpstr>Writing your first Dockerfile</vt:lpstr>
      <vt:lpstr>FROM</vt:lpstr>
      <vt:lpstr>Execution  RUN/ CMD/ ENTRYPOINT</vt:lpstr>
      <vt:lpstr>Execution  RUN/ CMD/ ENTRYPOINT</vt:lpstr>
      <vt:lpstr>CMD example</vt:lpstr>
      <vt:lpstr>Dockerfile Reference</vt:lpstr>
      <vt:lpstr>Dockerfile Reference</vt:lpstr>
      <vt:lpstr>Dockerfile   COPY vs ADD</vt:lpstr>
      <vt:lpstr>HEALTH CHECK</vt:lpstr>
      <vt:lpstr>Designing and Architecting Containers</vt:lpstr>
      <vt:lpstr>Resource Provisioning</vt:lpstr>
      <vt:lpstr>Container Statistics </vt:lpstr>
      <vt:lpstr>Docker use cases</vt:lpstr>
      <vt:lpstr>Docker Layered Architecture</vt:lpstr>
      <vt:lpstr>Docker Volumes</vt:lpstr>
      <vt:lpstr>Docker Volume</vt:lpstr>
      <vt:lpstr>Docker Networking</vt:lpstr>
      <vt:lpstr>Default Bridge</vt:lpstr>
      <vt:lpstr>Network Drivers</vt:lpstr>
      <vt:lpstr>Docker Bridge Network</vt:lpstr>
      <vt:lpstr>None</vt:lpstr>
      <vt:lpstr>Host Network</vt:lpstr>
      <vt:lpstr>Overlay</vt:lpstr>
      <vt:lpstr>Docker Best 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PODs</dc:title>
  <dc:creator>nevin</dc:creator>
  <cp:lastModifiedBy>nevin</cp:lastModifiedBy>
  <cp:revision>120</cp:revision>
  <dcterms:created xsi:type="dcterms:W3CDTF">2019-12-27T18:09:43Z</dcterms:created>
  <dcterms:modified xsi:type="dcterms:W3CDTF">2020-04-20T19:10:50Z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